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58"/>
  </p:notesMasterIdLst>
  <p:sldIdLst>
    <p:sldId id="256" r:id="rId2"/>
    <p:sldId id="641" r:id="rId3"/>
    <p:sldId id="640" r:id="rId4"/>
    <p:sldId id="645" r:id="rId5"/>
    <p:sldId id="644" r:id="rId6"/>
    <p:sldId id="671" r:id="rId7"/>
    <p:sldId id="672" r:id="rId8"/>
    <p:sldId id="673" r:id="rId9"/>
    <p:sldId id="674" r:id="rId10"/>
    <p:sldId id="675" r:id="rId11"/>
    <p:sldId id="669" r:id="rId12"/>
    <p:sldId id="676" r:id="rId13"/>
    <p:sldId id="683" r:id="rId14"/>
    <p:sldId id="680" r:id="rId15"/>
    <p:sldId id="686" r:id="rId16"/>
    <p:sldId id="687" r:id="rId17"/>
    <p:sldId id="688" r:id="rId18"/>
    <p:sldId id="689" r:id="rId19"/>
    <p:sldId id="690" r:id="rId20"/>
    <p:sldId id="691" r:id="rId21"/>
    <p:sldId id="692" r:id="rId22"/>
    <p:sldId id="677" r:id="rId23"/>
    <p:sldId id="697" r:id="rId24"/>
    <p:sldId id="698" r:id="rId25"/>
    <p:sldId id="699" r:id="rId26"/>
    <p:sldId id="700" r:id="rId27"/>
    <p:sldId id="701" r:id="rId28"/>
    <p:sldId id="702" r:id="rId29"/>
    <p:sldId id="703" r:id="rId30"/>
    <p:sldId id="704" r:id="rId31"/>
    <p:sldId id="705" r:id="rId32"/>
    <p:sldId id="678" r:id="rId33"/>
    <p:sldId id="682" r:id="rId34"/>
    <p:sldId id="706" r:id="rId35"/>
    <p:sldId id="711" r:id="rId36"/>
    <p:sldId id="712" r:id="rId37"/>
    <p:sldId id="713" r:id="rId38"/>
    <p:sldId id="714" r:id="rId39"/>
    <p:sldId id="679" r:id="rId40"/>
    <p:sldId id="670" r:id="rId41"/>
    <p:sldId id="715" r:id="rId42"/>
    <p:sldId id="721" r:id="rId43"/>
    <p:sldId id="722" r:id="rId44"/>
    <p:sldId id="723" r:id="rId45"/>
    <p:sldId id="724" r:id="rId46"/>
    <p:sldId id="725" r:id="rId47"/>
    <p:sldId id="726" r:id="rId48"/>
    <p:sldId id="727" r:id="rId49"/>
    <p:sldId id="728" r:id="rId50"/>
    <p:sldId id="553" r:id="rId51"/>
    <p:sldId id="666" r:id="rId52"/>
    <p:sldId id="262" r:id="rId53"/>
    <p:sldId id="730" r:id="rId54"/>
    <p:sldId id="731" r:id="rId55"/>
    <p:sldId id="732" r:id="rId56"/>
    <p:sldId id="729" r:id="rId5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C9A"/>
    <a:srgbClr val="EB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92"/>
    <p:restoredTop sz="81688"/>
  </p:normalViewPr>
  <p:slideViewPr>
    <p:cSldViewPr snapToGrid="0" snapToObjects="1">
      <p:cViewPr>
        <p:scale>
          <a:sx n="87" d="100"/>
          <a:sy n="87" d="100"/>
        </p:scale>
        <p:origin x="920" y="192"/>
      </p:cViewPr>
      <p:guideLst/>
    </p:cSldViewPr>
  </p:slideViewPr>
  <p:outlineViewPr>
    <p:cViewPr>
      <p:scale>
        <a:sx n="33" d="100"/>
        <a:sy n="33" d="100"/>
      </p:scale>
      <p:origin x="0" y="-47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1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B993CA-815C-0045-AA46-9E5D0601B3DB}" type="doc">
      <dgm:prSet loTypeId="urn:microsoft.com/office/officeart/2005/8/layout/radial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B6F879-EC05-D142-A4D7-34D99CE89D2D}">
      <dgm:prSet phldrT="[Text]"/>
      <dgm:spPr/>
      <dgm:t>
        <a:bodyPr/>
        <a:lstStyle/>
        <a:p>
          <a:r>
            <a:rPr lang="en-US" dirty="0" smtClean="0"/>
            <a:t>Behavior</a:t>
          </a:r>
          <a:endParaRPr lang="en-US" dirty="0"/>
        </a:p>
      </dgm:t>
    </dgm:pt>
    <dgm:pt modelId="{3EFEF5ED-C2B7-8147-8700-4146922D4997}" type="parTrans" cxnId="{8CB1BC4E-5495-094C-8651-7768DCBD35D6}">
      <dgm:prSet/>
      <dgm:spPr/>
      <dgm:t>
        <a:bodyPr/>
        <a:lstStyle/>
        <a:p>
          <a:endParaRPr lang="en-US"/>
        </a:p>
      </dgm:t>
    </dgm:pt>
    <dgm:pt modelId="{0623E48D-084A-574E-881A-2EDA317DCEAD}" type="sibTrans" cxnId="{8CB1BC4E-5495-094C-8651-7768DCBD35D6}">
      <dgm:prSet/>
      <dgm:spPr/>
      <dgm:t>
        <a:bodyPr/>
        <a:lstStyle/>
        <a:p>
          <a:endParaRPr lang="en-US"/>
        </a:p>
      </dgm:t>
    </dgm:pt>
    <dgm:pt modelId="{798718B0-CCF9-2E41-B892-C4CB564B9155}">
      <dgm:prSet phldrT="[Text]"/>
      <dgm:spPr/>
      <dgm:t>
        <a:bodyPr/>
        <a:lstStyle/>
        <a:p>
          <a:r>
            <a:rPr lang="en-US" dirty="0" smtClean="0"/>
            <a:t>Content</a:t>
          </a:r>
          <a:endParaRPr lang="en-US" dirty="0"/>
        </a:p>
      </dgm:t>
    </dgm:pt>
    <dgm:pt modelId="{047D0A7D-6295-BD4C-AC03-D6515E359C19}" type="parTrans" cxnId="{6A1ABAAB-0E3B-A94F-A1B1-696E2884529F}">
      <dgm:prSet/>
      <dgm:spPr/>
      <dgm:t>
        <a:bodyPr/>
        <a:lstStyle/>
        <a:p>
          <a:endParaRPr lang="en-US"/>
        </a:p>
      </dgm:t>
    </dgm:pt>
    <dgm:pt modelId="{91D4E164-10E4-9B4B-90E9-F3FD70AD94FB}" type="sibTrans" cxnId="{6A1ABAAB-0E3B-A94F-A1B1-696E2884529F}">
      <dgm:prSet/>
      <dgm:spPr/>
      <dgm:t>
        <a:bodyPr/>
        <a:lstStyle/>
        <a:p>
          <a:endParaRPr lang="en-US"/>
        </a:p>
      </dgm:t>
    </dgm:pt>
    <dgm:pt modelId="{84E25E04-118D-BA46-8AC7-6C519FAA6448}">
      <dgm:prSet phldrT="[Text]"/>
      <dgm:spPr/>
      <dgm:t>
        <a:bodyPr/>
        <a:lstStyle/>
        <a:p>
          <a:r>
            <a:rPr lang="en-US" dirty="0" smtClean="0"/>
            <a:t>Social</a:t>
          </a:r>
          <a:endParaRPr lang="en-US" dirty="0"/>
        </a:p>
      </dgm:t>
    </dgm:pt>
    <dgm:pt modelId="{9156D09D-58B8-6A4C-81F3-FAF07AE37C42}" type="parTrans" cxnId="{57FAA1A8-F886-0049-9A61-36A6DD55704A}">
      <dgm:prSet/>
      <dgm:spPr/>
      <dgm:t>
        <a:bodyPr/>
        <a:lstStyle/>
        <a:p>
          <a:endParaRPr lang="en-US"/>
        </a:p>
      </dgm:t>
    </dgm:pt>
    <dgm:pt modelId="{06605E43-844A-B045-BBB3-2D5E5B7A3932}" type="sibTrans" cxnId="{57FAA1A8-F886-0049-9A61-36A6DD55704A}">
      <dgm:prSet/>
      <dgm:spPr/>
      <dgm:t>
        <a:bodyPr/>
        <a:lstStyle/>
        <a:p>
          <a:endParaRPr lang="en-US"/>
        </a:p>
      </dgm:t>
    </dgm:pt>
    <dgm:pt modelId="{BE8BF03E-F295-6543-A9ED-6B806831020B}">
      <dgm:prSet phldrT="[Text]"/>
      <dgm:spPr/>
      <dgm:t>
        <a:bodyPr/>
        <a:lstStyle/>
        <a:p>
          <a:r>
            <a:rPr lang="en-US" dirty="0" smtClean="0"/>
            <a:t>Context</a:t>
          </a:r>
          <a:endParaRPr lang="en-US" dirty="0"/>
        </a:p>
      </dgm:t>
    </dgm:pt>
    <dgm:pt modelId="{5E56C1DC-D2F8-8648-9AF9-E6A736E5854E}" type="parTrans" cxnId="{83E704B3-1129-2F4D-AE67-916AC54A39D3}">
      <dgm:prSet/>
      <dgm:spPr/>
      <dgm:t>
        <a:bodyPr/>
        <a:lstStyle/>
        <a:p>
          <a:endParaRPr lang="en-US"/>
        </a:p>
      </dgm:t>
    </dgm:pt>
    <dgm:pt modelId="{7589F2EE-4983-3B4A-8838-9A6236A88A8E}" type="sibTrans" cxnId="{83E704B3-1129-2F4D-AE67-916AC54A39D3}">
      <dgm:prSet/>
      <dgm:spPr/>
      <dgm:t>
        <a:bodyPr/>
        <a:lstStyle/>
        <a:p>
          <a:endParaRPr lang="en-US"/>
        </a:p>
      </dgm:t>
    </dgm:pt>
    <dgm:pt modelId="{A5B5BF2B-6B8E-D14F-94FF-74E49051AE79}" type="pres">
      <dgm:prSet presAssocID="{34B993CA-815C-0045-AA46-9E5D0601B3D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24BF40B-E581-594B-951E-DB50485318A0}" type="pres">
      <dgm:prSet presAssocID="{26B6F879-EC05-D142-A4D7-34D99CE89D2D}" presName="centerShape" presStyleLbl="node0" presStyleIdx="0" presStyleCnt="1"/>
      <dgm:spPr/>
      <dgm:t>
        <a:bodyPr/>
        <a:lstStyle/>
        <a:p>
          <a:endParaRPr lang="en-US"/>
        </a:p>
      </dgm:t>
    </dgm:pt>
    <dgm:pt modelId="{2C86A54C-85C8-D243-828F-EC8D4318002A}" type="pres">
      <dgm:prSet presAssocID="{798718B0-CCF9-2E41-B892-C4CB564B9155}" presName="node" presStyleLbl="node1" presStyleIdx="0" presStyleCnt="3">
        <dgm:presLayoutVars>
          <dgm:bulletEnabled val="1"/>
        </dgm:presLayoutVars>
      </dgm:prSet>
      <dgm:spPr/>
    </dgm:pt>
    <dgm:pt modelId="{66438C1C-CECE-0347-B2C5-0AF5C59EF0B6}" type="pres">
      <dgm:prSet presAssocID="{798718B0-CCF9-2E41-B892-C4CB564B9155}" presName="dummy" presStyleCnt="0"/>
      <dgm:spPr/>
    </dgm:pt>
    <dgm:pt modelId="{82C01C60-E0A7-9747-8ED4-8BC3CF806B7E}" type="pres">
      <dgm:prSet presAssocID="{91D4E164-10E4-9B4B-90E9-F3FD70AD94FB}" presName="sibTrans" presStyleLbl="sibTrans2D1" presStyleIdx="0" presStyleCnt="3"/>
      <dgm:spPr/>
    </dgm:pt>
    <dgm:pt modelId="{E233102C-B7EB-0D42-8F6B-59BF5EED2775}" type="pres">
      <dgm:prSet presAssocID="{84E25E04-118D-BA46-8AC7-6C519FAA6448}" presName="node" presStyleLbl="node1" presStyleIdx="1" presStyleCnt="3">
        <dgm:presLayoutVars>
          <dgm:bulletEnabled val="1"/>
        </dgm:presLayoutVars>
      </dgm:prSet>
      <dgm:spPr/>
    </dgm:pt>
    <dgm:pt modelId="{5D09F803-D9F0-3142-9077-EAE00A3D1A84}" type="pres">
      <dgm:prSet presAssocID="{84E25E04-118D-BA46-8AC7-6C519FAA6448}" presName="dummy" presStyleCnt="0"/>
      <dgm:spPr/>
    </dgm:pt>
    <dgm:pt modelId="{5AB6E85A-9466-784B-BB00-8C4BCB035879}" type="pres">
      <dgm:prSet presAssocID="{06605E43-844A-B045-BBB3-2D5E5B7A3932}" presName="sibTrans" presStyleLbl="sibTrans2D1" presStyleIdx="1" presStyleCnt="3"/>
      <dgm:spPr/>
    </dgm:pt>
    <dgm:pt modelId="{559A0E94-1080-374D-9232-200B687CDAB1}" type="pres">
      <dgm:prSet presAssocID="{BE8BF03E-F295-6543-A9ED-6B806831020B}" presName="node" presStyleLbl="node1" presStyleIdx="2" presStyleCnt="3">
        <dgm:presLayoutVars>
          <dgm:bulletEnabled val="1"/>
        </dgm:presLayoutVars>
      </dgm:prSet>
      <dgm:spPr/>
    </dgm:pt>
    <dgm:pt modelId="{EFCF4CCB-6FC8-E445-81F9-83AAF8781A7C}" type="pres">
      <dgm:prSet presAssocID="{BE8BF03E-F295-6543-A9ED-6B806831020B}" presName="dummy" presStyleCnt="0"/>
      <dgm:spPr/>
    </dgm:pt>
    <dgm:pt modelId="{95ABF7D9-6627-6544-8644-C89582CF2A4A}" type="pres">
      <dgm:prSet presAssocID="{7589F2EE-4983-3B4A-8838-9A6236A88A8E}" presName="sibTrans" presStyleLbl="sibTrans2D1" presStyleIdx="2" presStyleCnt="3"/>
      <dgm:spPr/>
    </dgm:pt>
  </dgm:ptLst>
  <dgm:cxnLst>
    <dgm:cxn modelId="{A3E0680E-EB9E-274C-84C5-D3D077F54FFE}" type="presOf" srcId="{26B6F879-EC05-D142-A4D7-34D99CE89D2D}" destId="{624BF40B-E581-594B-951E-DB50485318A0}" srcOrd="0" destOrd="0" presId="urn:microsoft.com/office/officeart/2005/8/layout/radial6"/>
    <dgm:cxn modelId="{6A1ABAAB-0E3B-A94F-A1B1-696E2884529F}" srcId="{26B6F879-EC05-D142-A4D7-34D99CE89D2D}" destId="{798718B0-CCF9-2E41-B892-C4CB564B9155}" srcOrd="0" destOrd="0" parTransId="{047D0A7D-6295-BD4C-AC03-D6515E359C19}" sibTransId="{91D4E164-10E4-9B4B-90E9-F3FD70AD94FB}"/>
    <dgm:cxn modelId="{83E704B3-1129-2F4D-AE67-916AC54A39D3}" srcId="{26B6F879-EC05-D142-A4D7-34D99CE89D2D}" destId="{BE8BF03E-F295-6543-A9ED-6B806831020B}" srcOrd="2" destOrd="0" parTransId="{5E56C1DC-D2F8-8648-9AF9-E6A736E5854E}" sibTransId="{7589F2EE-4983-3B4A-8838-9A6236A88A8E}"/>
    <dgm:cxn modelId="{A8418372-075B-0847-815B-2BCACA3A2BB4}" type="presOf" srcId="{BE8BF03E-F295-6543-A9ED-6B806831020B}" destId="{559A0E94-1080-374D-9232-200B687CDAB1}" srcOrd="0" destOrd="0" presId="urn:microsoft.com/office/officeart/2005/8/layout/radial6"/>
    <dgm:cxn modelId="{C9435541-D6BC-7C4A-88B8-F2EA6C8FCC05}" type="presOf" srcId="{06605E43-844A-B045-BBB3-2D5E5B7A3932}" destId="{5AB6E85A-9466-784B-BB00-8C4BCB035879}" srcOrd="0" destOrd="0" presId="urn:microsoft.com/office/officeart/2005/8/layout/radial6"/>
    <dgm:cxn modelId="{8CB1BC4E-5495-094C-8651-7768DCBD35D6}" srcId="{34B993CA-815C-0045-AA46-9E5D0601B3DB}" destId="{26B6F879-EC05-D142-A4D7-34D99CE89D2D}" srcOrd="0" destOrd="0" parTransId="{3EFEF5ED-C2B7-8147-8700-4146922D4997}" sibTransId="{0623E48D-084A-574E-881A-2EDA317DCEAD}"/>
    <dgm:cxn modelId="{57FAA1A8-F886-0049-9A61-36A6DD55704A}" srcId="{26B6F879-EC05-D142-A4D7-34D99CE89D2D}" destId="{84E25E04-118D-BA46-8AC7-6C519FAA6448}" srcOrd="1" destOrd="0" parTransId="{9156D09D-58B8-6A4C-81F3-FAF07AE37C42}" sibTransId="{06605E43-844A-B045-BBB3-2D5E5B7A3932}"/>
    <dgm:cxn modelId="{425E5D13-AC8F-F643-888D-119B55AE66DE}" type="presOf" srcId="{84E25E04-118D-BA46-8AC7-6C519FAA6448}" destId="{E233102C-B7EB-0D42-8F6B-59BF5EED2775}" srcOrd="0" destOrd="0" presId="urn:microsoft.com/office/officeart/2005/8/layout/radial6"/>
    <dgm:cxn modelId="{5A9192F6-88E4-2D43-9972-E4A6E9584E3C}" type="presOf" srcId="{91D4E164-10E4-9B4B-90E9-F3FD70AD94FB}" destId="{82C01C60-E0A7-9747-8ED4-8BC3CF806B7E}" srcOrd="0" destOrd="0" presId="urn:microsoft.com/office/officeart/2005/8/layout/radial6"/>
    <dgm:cxn modelId="{CE1393B1-4608-2F46-936E-9AC5084D37D7}" type="presOf" srcId="{7589F2EE-4983-3B4A-8838-9A6236A88A8E}" destId="{95ABF7D9-6627-6544-8644-C89582CF2A4A}" srcOrd="0" destOrd="0" presId="urn:microsoft.com/office/officeart/2005/8/layout/radial6"/>
    <dgm:cxn modelId="{279CB9B6-50E8-1F46-84F9-2A591162E3F5}" type="presOf" srcId="{798718B0-CCF9-2E41-B892-C4CB564B9155}" destId="{2C86A54C-85C8-D243-828F-EC8D4318002A}" srcOrd="0" destOrd="0" presId="urn:microsoft.com/office/officeart/2005/8/layout/radial6"/>
    <dgm:cxn modelId="{10FF24A4-DC5B-1746-8F2C-FBE9396F139A}" type="presOf" srcId="{34B993CA-815C-0045-AA46-9E5D0601B3DB}" destId="{A5B5BF2B-6B8E-D14F-94FF-74E49051AE79}" srcOrd="0" destOrd="0" presId="urn:microsoft.com/office/officeart/2005/8/layout/radial6"/>
    <dgm:cxn modelId="{9F6FBC91-6E12-7443-9875-36AE793D372E}" type="presParOf" srcId="{A5B5BF2B-6B8E-D14F-94FF-74E49051AE79}" destId="{624BF40B-E581-594B-951E-DB50485318A0}" srcOrd="0" destOrd="0" presId="urn:microsoft.com/office/officeart/2005/8/layout/radial6"/>
    <dgm:cxn modelId="{B3A2D83C-FB77-A64B-9C58-E2EE4A1EBC71}" type="presParOf" srcId="{A5B5BF2B-6B8E-D14F-94FF-74E49051AE79}" destId="{2C86A54C-85C8-D243-828F-EC8D4318002A}" srcOrd="1" destOrd="0" presId="urn:microsoft.com/office/officeart/2005/8/layout/radial6"/>
    <dgm:cxn modelId="{66D5E71D-BD78-FE42-BF3F-9F1CDE44AB43}" type="presParOf" srcId="{A5B5BF2B-6B8E-D14F-94FF-74E49051AE79}" destId="{66438C1C-CECE-0347-B2C5-0AF5C59EF0B6}" srcOrd="2" destOrd="0" presId="urn:microsoft.com/office/officeart/2005/8/layout/radial6"/>
    <dgm:cxn modelId="{5B3B356B-3373-8946-ADAB-D67079697DF0}" type="presParOf" srcId="{A5B5BF2B-6B8E-D14F-94FF-74E49051AE79}" destId="{82C01C60-E0A7-9747-8ED4-8BC3CF806B7E}" srcOrd="3" destOrd="0" presId="urn:microsoft.com/office/officeart/2005/8/layout/radial6"/>
    <dgm:cxn modelId="{BBE33D41-AA7F-7342-89CD-991D955DAB4A}" type="presParOf" srcId="{A5B5BF2B-6B8E-D14F-94FF-74E49051AE79}" destId="{E233102C-B7EB-0D42-8F6B-59BF5EED2775}" srcOrd="4" destOrd="0" presId="urn:microsoft.com/office/officeart/2005/8/layout/radial6"/>
    <dgm:cxn modelId="{BDF4EAEB-90E9-7E4C-9129-FAC468A99F34}" type="presParOf" srcId="{A5B5BF2B-6B8E-D14F-94FF-74E49051AE79}" destId="{5D09F803-D9F0-3142-9077-EAE00A3D1A84}" srcOrd="5" destOrd="0" presId="urn:microsoft.com/office/officeart/2005/8/layout/radial6"/>
    <dgm:cxn modelId="{BC90FBE0-A54B-AC4E-A1E8-9DB9AA260FC0}" type="presParOf" srcId="{A5B5BF2B-6B8E-D14F-94FF-74E49051AE79}" destId="{5AB6E85A-9466-784B-BB00-8C4BCB035879}" srcOrd="6" destOrd="0" presId="urn:microsoft.com/office/officeart/2005/8/layout/radial6"/>
    <dgm:cxn modelId="{E566E203-F27B-FB43-9AE1-4B157A52C9F0}" type="presParOf" srcId="{A5B5BF2B-6B8E-D14F-94FF-74E49051AE79}" destId="{559A0E94-1080-374D-9232-200B687CDAB1}" srcOrd="7" destOrd="0" presId="urn:microsoft.com/office/officeart/2005/8/layout/radial6"/>
    <dgm:cxn modelId="{3C18ADA3-F994-794C-BD0E-DA9DD121875A}" type="presParOf" srcId="{A5B5BF2B-6B8E-D14F-94FF-74E49051AE79}" destId="{EFCF4CCB-6FC8-E445-81F9-83AAF8781A7C}" srcOrd="8" destOrd="0" presId="urn:microsoft.com/office/officeart/2005/8/layout/radial6"/>
    <dgm:cxn modelId="{E4F6A766-5994-0846-BF31-9091ACB0BAA2}" type="presParOf" srcId="{A5B5BF2B-6B8E-D14F-94FF-74E49051AE79}" destId="{95ABF7D9-6627-6544-8644-C89582CF2A4A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B993CA-815C-0045-AA46-9E5D0601B3DB}" type="doc">
      <dgm:prSet loTypeId="urn:microsoft.com/office/officeart/2005/8/layout/radial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B6F879-EC05-D142-A4D7-34D99CE89D2D}">
      <dgm:prSet phldrT="[Text]"/>
      <dgm:spPr/>
      <dgm:t>
        <a:bodyPr/>
        <a:lstStyle/>
        <a:p>
          <a:r>
            <a:rPr lang="en-US" dirty="0" smtClean="0"/>
            <a:t>Behavior</a:t>
          </a:r>
          <a:endParaRPr lang="en-US" dirty="0"/>
        </a:p>
      </dgm:t>
    </dgm:pt>
    <dgm:pt modelId="{3EFEF5ED-C2B7-8147-8700-4146922D4997}" type="parTrans" cxnId="{8CB1BC4E-5495-094C-8651-7768DCBD35D6}">
      <dgm:prSet/>
      <dgm:spPr/>
      <dgm:t>
        <a:bodyPr/>
        <a:lstStyle/>
        <a:p>
          <a:endParaRPr lang="en-US"/>
        </a:p>
      </dgm:t>
    </dgm:pt>
    <dgm:pt modelId="{0623E48D-084A-574E-881A-2EDA317DCEAD}" type="sibTrans" cxnId="{8CB1BC4E-5495-094C-8651-7768DCBD35D6}">
      <dgm:prSet/>
      <dgm:spPr/>
      <dgm:t>
        <a:bodyPr/>
        <a:lstStyle/>
        <a:p>
          <a:endParaRPr lang="en-US"/>
        </a:p>
      </dgm:t>
    </dgm:pt>
    <dgm:pt modelId="{798718B0-CCF9-2E41-B892-C4CB564B9155}">
      <dgm:prSet phldrT="[Text]"/>
      <dgm:spPr/>
      <dgm:t>
        <a:bodyPr/>
        <a:lstStyle/>
        <a:p>
          <a:r>
            <a:rPr lang="en-US" dirty="0" smtClean="0"/>
            <a:t>Content</a:t>
          </a:r>
          <a:endParaRPr lang="en-US" dirty="0"/>
        </a:p>
      </dgm:t>
    </dgm:pt>
    <dgm:pt modelId="{047D0A7D-6295-BD4C-AC03-D6515E359C19}" type="parTrans" cxnId="{6A1ABAAB-0E3B-A94F-A1B1-696E2884529F}">
      <dgm:prSet/>
      <dgm:spPr/>
      <dgm:t>
        <a:bodyPr/>
        <a:lstStyle/>
        <a:p>
          <a:endParaRPr lang="en-US"/>
        </a:p>
      </dgm:t>
    </dgm:pt>
    <dgm:pt modelId="{91D4E164-10E4-9B4B-90E9-F3FD70AD94FB}" type="sibTrans" cxnId="{6A1ABAAB-0E3B-A94F-A1B1-696E2884529F}">
      <dgm:prSet/>
      <dgm:spPr/>
      <dgm:t>
        <a:bodyPr/>
        <a:lstStyle/>
        <a:p>
          <a:endParaRPr lang="en-US"/>
        </a:p>
      </dgm:t>
    </dgm:pt>
    <dgm:pt modelId="{84E25E04-118D-BA46-8AC7-6C519FAA6448}">
      <dgm:prSet phldrT="[Text]"/>
      <dgm:spPr/>
      <dgm:t>
        <a:bodyPr/>
        <a:lstStyle/>
        <a:p>
          <a:r>
            <a:rPr lang="en-US" dirty="0" smtClean="0"/>
            <a:t>Social</a:t>
          </a:r>
          <a:endParaRPr lang="en-US" dirty="0"/>
        </a:p>
      </dgm:t>
    </dgm:pt>
    <dgm:pt modelId="{9156D09D-58B8-6A4C-81F3-FAF07AE37C42}" type="parTrans" cxnId="{57FAA1A8-F886-0049-9A61-36A6DD55704A}">
      <dgm:prSet/>
      <dgm:spPr/>
      <dgm:t>
        <a:bodyPr/>
        <a:lstStyle/>
        <a:p>
          <a:endParaRPr lang="en-US"/>
        </a:p>
      </dgm:t>
    </dgm:pt>
    <dgm:pt modelId="{06605E43-844A-B045-BBB3-2D5E5B7A3932}" type="sibTrans" cxnId="{57FAA1A8-F886-0049-9A61-36A6DD55704A}">
      <dgm:prSet/>
      <dgm:spPr/>
      <dgm:t>
        <a:bodyPr/>
        <a:lstStyle/>
        <a:p>
          <a:endParaRPr lang="en-US"/>
        </a:p>
      </dgm:t>
    </dgm:pt>
    <dgm:pt modelId="{BE8BF03E-F295-6543-A9ED-6B806831020B}">
      <dgm:prSet phldrT="[Text]"/>
      <dgm:spPr/>
      <dgm:t>
        <a:bodyPr/>
        <a:lstStyle/>
        <a:p>
          <a:r>
            <a:rPr lang="en-US" dirty="0" smtClean="0"/>
            <a:t>Context</a:t>
          </a:r>
          <a:endParaRPr lang="en-US" dirty="0"/>
        </a:p>
      </dgm:t>
    </dgm:pt>
    <dgm:pt modelId="{5E56C1DC-D2F8-8648-9AF9-E6A736E5854E}" type="parTrans" cxnId="{83E704B3-1129-2F4D-AE67-916AC54A39D3}">
      <dgm:prSet/>
      <dgm:spPr/>
      <dgm:t>
        <a:bodyPr/>
        <a:lstStyle/>
        <a:p>
          <a:endParaRPr lang="en-US"/>
        </a:p>
      </dgm:t>
    </dgm:pt>
    <dgm:pt modelId="{7589F2EE-4983-3B4A-8838-9A6236A88A8E}" type="sibTrans" cxnId="{83E704B3-1129-2F4D-AE67-916AC54A39D3}">
      <dgm:prSet/>
      <dgm:spPr/>
      <dgm:t>
        <a:bodyPr/>
        <a:lstStyle/>
        <a:p>
          <a:endParaRPr lang="en-US"/>
        </a:p>
      </dgm:t>
    </dgm:pt>
    <dgm:pt modelId="{A5B5BF2B-6B8E-D14F-94FF-74E49051AE79}" type="pres">
      <dgm:prSet presAssocID="{34B993CA-815C-0045-AA46-9E5D0601B3DB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24BF40B-E581-594B-951E-DB50485318A0}" type="pres">
      <dgm:prSet presAssocID="{26B6F879-EC05-D142-A4D7-34D99CE89D2D}" presName="centerShape" presStyleLbl="node0" presStyleIdx="0" presStyleCnt="1"/>
      <dgm:spPr/>
      <dgm:t>
        <a:bodyPr/>
        <a:lstStyle/>
        <a:p>
          <a:endParaRPr lang="en-US"/>
        </a:p>
      </dgm:t>
    </dgm:pt>
    <dgm:pt modelId="{2C86A54C-85C8-D243-828F-EC8D4318002A}" type="pres">
      <dgm:prSet presAssocID="{798718B0-CCF9-2E41-B892-C4CB564B9155}" presName="node" presStyleLbl="node1" presStyleIdx="0" presStyleCnt="3">
        <dgm:presLayoutVars>
          <dgm:bulletEnabled val="1"/>
        </dgm:presLayoutVars>
      </dgm:prSet>
      <dgm:spPr/>
    </dgm:pt>
    <dgm:pt modelId="{66438C1C-CECE-0347-B2C5-0AF5C59EF0B6}" type="pres">
      <dgm:prSet presAssocID="{798718B0-CCF9-2E41-B892-C4CB564B9155}" presName="dummy" presStyleCnt="0"/>
      <dgm:spPr/>
    </dgm:pt>
    <dgm:pt modelId="{82C01C60-E0A7-9747-8ED4-8BC3CF806B7E}" type="pres">
      <dgm:prSet presAssocID="{91D4E164-10E4-9B4B-90E9-F3FD70AD94FB}" presName="sibTrans" presStyleLbl="sibTrans2D1" presStyleIdx="0" presStyleCnt="3"/>
      <dgm:spPr/>
    </dgm:pt>
    <dgm:pt modelId="{E233102C-B7EB-0D42-8F6B-59BF5EED2775}" type="pres">
      <dgm:prSet presAssocID="{84E25E04-118D-BA46-8AC7-6C519FAA6448}" presName="node" presStyleLbl="node1" presStyleIdx="1" presStyleCnt="3">
        <dgm:presLayoutVars>
          <dgm:bulletEnabled val="1"/>
        </dgm:presLayoutVars>
      </dgm:prSet>
      <dgm:spPr/>
    </dgm:pt>
    <dgm:pt modelId="{5D09F803-D9F0-3142-9077-EAE00A3D1A84}" type="pres">
      <dgm:prSet presAssocID="{84E25E04-118D-BA46-8AC7-6C519FAA6448}" presName="dummy" presStyleCnt="0"/>
      <dgm:spPr/>
    </dgm:pt>
    <dgm:pt modelId="{5AB6E85A-9466-784B-BB00-8C4BCB035879}" type="pres">
      <dgm:prSet presAssocID="{06605E43-844A-B045-BBB3-2D5E5B7A3932}" presName="sibTrans" presStyleLbl="sibTrans2D1" presStyleIdx="1" presStyleCnt="3"/>
      <dgm:spPr/>
    </dgm:pt>
    <dgm:pt modelId="{559A0E94-1080-374D-9232-200B687CDAB1}" type="pres">
      <dgm:prSet presAssocID="{BE8BF03E-F295-6543-A9ED-6B806831020B}" presName="node" presStyleLbl="node1" presStyleIdx="2" presStyleCnt="3">
        <dgm:presLayoutVars>
          <dgm:bulletEnabled val="1"/>
        </dgm:presLayoutVars>
      </dgm:prSet>
      <dgm:spPr/>
    </dgm:pt>
    <dgm:pt modelId="{EFCF4CCB-6FC8-E445-81F9-83AAF8781A7C}" type="pres">
      <dgm:prSet presAssocID="{BE8BF03E-F295-6543-A9ED-6B806831020B}" presName="dummy" presStyleCnt="0"/>
      <dgm:spPr/>
    </dgm:pt>
    <dgm:pt modelId="{95ABF7D9-6627-6544-8644-C89582CF2A4A}" type="pres">
      <dgm:prSet presAssocID="{7589F2EE-4983-3B4A-8838-9A6236A88A8E}" presName="sibTrans" presStyleLbl="sibTrans2D1" presStyleIdx="2" presStyleCnt="3"/>
      <dgm:spPr/>
    </dgm:pt>
  </dgm:ptLst>
  <dgm:cxnLst>
    <dgm:cxn modelId="{6A1ABAAB-0E3B-A94F-A1B1-696E2884529F}" srcId="{26B6F879-EC05-D142-A4D7-34D99CE89D2D}" destId="{798718B0-CCF9-2E41-B892-C4CB564B9155}" srcOrd="0" destOrd="0" parTransId="{047D0A7D-6295-BD4C-AC03-D6515E359C19}" sibTransId="{91D4E164-10E4-9B4B-90E9-F3FD70AD94FB}"/>
    <dgm:cxn modelId="{491E1C5D-FA64-D041-A395-21372F26CA5F}" type="presOf" srcId="{06605E43-844A-B045-BBB3-2D5E5B7A3932}" destId="{5AB6E85A-9466-784B-BB00-8C4BCB035879}" srcOrd="0" destOrd="0" presId="urn:microsoft.com/office/officeart/2005/8/layout/radial6"/>
    <dgm:cxn modelId="{83E704B3-1129-2F4D-AE67-916AC54A39D3}" srcId="{26B6F879-EC05-D142-A4D7-34D99CE89D2D}" destId="{BE8BF03E-F295-6543-A9ED-6B806831020B}" srcOrd="2" destOrd="0" parTransId="{5E56C1DC-D2F8-8648-9AF9-E6A736E5854E}" sibTransId="{7589F2EE-4983-3B4A-8838-9A6236A88A8E}"/>
    <dgm:cxn modelId="{9EDCFAF6-66B3-204C-A296-971E07517AB8}" type="presOf" srcId="{7589F2EE-4983-3B4A-8838-9A6236A88A8E}" destId="{95ABF7D9-6627-6544-8644-C89582CF2A4A}" srcOrd="0" destOrd="0" presId="urn:microsoft.com/office/officeart/2005/8/layout/radial6"/>
    <dgm:cxn modelId="{3F1EACB6-04E5-5A4C-B2B9-DB04C27426DB}" type="presOf" srcId="{84E25E04-118D-BA46-8AC7-6C519FAA6448}" destId="{E233102C-B7EB-0D42-8F6B-59BF5EED2775}" srcOrd="0" destOrd="0" presId="urn:microsoft.com/office/officeart/2005/8/layout/radial6"/>
    <dgm:cxn modelId="{8CB1BC4E-5495-094C-8651-7768DCBD35D6}" srcId="{34B993CA-815C-0045-AA46-9E5D0601B3DB}" destId="{26B6F879-EC05-D142-A4D7-34D99CE89D2D}" srcOrd="0" destOrd="0" parTransId="{3EFEF5ED-C2B7-8147-8700-4146922D4997}" sibTransId="{0623E48D-084A-574E-881A-2EDA317DCEAD}"/>
    <dgm:cxn modelId="{11F2D0CF-FAB1-E145-9650-5ADF701596A2}" type="presOf" srcId="{26B6F879-EC05-D142-A4D7-34D99CE89D2D}" destId="{624BF40B-E581-594B-951E-DB50485318A0}" srcOrd="0" destOrd="0" presId="urn:microsoft.com/office/officeart/2005/8/layout/radial6"/>
    <dgm:cxn modelId="{57FAA1A8-F886-0049-9A61-36A6DD55704A}" srcId="{26B6F879-EC05-D142-A4D7-34D99CE89D2D}" destId="{84E25E04-118D-BA46-8AC7-6C519FAA6448}" srcOrd="1" destOrd="0" parTransId="{9156D09D-58B8-6A4C-81F3-FAF07AE37C42}" sibTransId="{06605E43-844A-B045-BBB3-2D5E5B7A3932}"/>
    <dgm:cxn modelId="{09275BD1-06DC-B84D-8062-56D4E4D3D891}" type="presOf" srcId="{BE8BF03E-F295-6543-A9ED-6B806831020B}" destId="{559A0E94-1080-374D-9232-200B687CDAB1}" srcOrd="0" destOrd="0" presId="urn:microsoft.com/office/officeart/2005/8/layout/radial6"/>
    <dgm:cxn modelId="{B7B43FD2-E366-584E-B48D-4D986EAD9C48}" type="presOf" srcId="{798718B0-CCF9-2E41-B892-C4CB564B9155}" destId="{2C86A54C-85C8-D243-828F-EC8D4318002A}" srcOrd="0" destOrd="0" presId="urn:microsoft.com/office/officeart/2005/8/layout/radial6"/>
    <dgm:cxn modelId="{812C14F5-A57A-C647-8051-8CA13A01C0FF}" type="presOf" srcId="{91D4E164-10E4-9B4B-90E9-F3FD70AD94FB}" destId="{82C01C60-E0A7-9747-8ED4-8BC3CF806B7E}" srcOrd="0" destOrd="0" presId="urn:microsoft.com/office/officeart/2005/8/layout/radial6"/>
    <dgm:cxn modelId="{9FF595C5-53B9-CA41-98C1-B9F40C850BD6}" type="presOf" srcId="{34B993CA-815C-0045-AA46-9E5D0601B3DB}" destId="{A5B5BF2B-6B8E-D14F-94FF-74E49051AE79}" srcOrd="0" destOrd="0" presId="urn:microsoft.com/office/officeart/2005/8/layout/radial6"/>
    <dgm:cxn modelId="{B53C38F2-2B8F-5040-A689-4011FF52DA39}" type="presParOf" srcId="{A5B5BF2B-6B8E-D14F-94FF-74E49051AE79}" destId="{624BF40B-E581-594B-951E-DB50485318A0}" srcOrd="0" destOrd="0" presId="urn:microsoft.com/office/officeart/2005/8/layout/radial6"/>
    <dgm:cxn modelId="{8ECDAE5F-B79F-494C-9EA2-A674945A4AF3}" type="presParOf" srcId="{A5B5BF2B-6B8E-D14F-94FF-74E49051AE79}" destId="{2C86A54C-85C8-D243-828F-EC8D4318002A}" srcOrd="1" destOrd="0" presId="urn:microsoft.com/office/officeart/2005/8/layout/radial6"/>
    <dgm:cxn modelId="{D6CB2F77-F061-F541-8C46-22D15166BA63}" type="presParOf" srcId="{A5B5BF2B-6B8E-D14F-94FF-74E49051AE79}" destId="{66438C1C-CECE-0347-B2C5-0AF5C59EF0B6}" srcOrd="2" destOrd="0" presId="urn:microsoft.com/office/officeart/2005/8/layout/radial6"/>
    <dgm:cxn modelId="{7DB6EC62-BC19-014F-ABBF-5B208BF23B51}" type="presParOf" srcId="{A5B5BF2B-6B8E-D14F-94FF-74E49051AE79}" destId="{82C01C60-E0A7-9747-8ED4-8BC3CF806B7E}" srcOrd="3" destOrd="0" presId="urn:microsoft.com/office/officeart/2005/8/layout/radial6"/>
    <dgm:cxn modelId="{75488830-1D0B-7249-8C49-C81DCA04EC30}" type="presParOf" srcId="{A5B5BF2B-6B8E-D14F-94FF-74E49051AE79}" destId="{E233102C-B7EB-0D42-8F6B-59BF5EED2775}" srcOrd="4" destOrd="0" presId="urn:microsoft.com/office/officeart/2005/8/layout/radial6"/>
    <dgm:cxn modelId="{A787969F-2758-0547-9F77-BAE9A56F0A6F}" type="presParOf" srcId="{A5B5BF2B-6B8E-D14F-94FF-74E49051AE79}" destId="{5D09F803-D9F0-3142-9077-EAE00A3D1A84}" srcOrd="5" destOrd="0" presId="urn:microsoft.com/office/officeart/2005/8/layout/radial6"/>
    <dgm:cxn modelId="{5907668B-6607-E546-9DD7-C700EBB37021}" type="presParOf" srcId="{A5B5BF2B-6B8E-D14F-94FF-74E49051AE79}" destId="{5AB6E85A-9466-784B-BB00-8C4BCB035879}" srcOrd="6" destOrd="0" presId="urn:microsoft.com/office/officeart/2005/8/layout/radial6"/>
    <dgm:cxn modelId="{60E37BC9-BFA3-EC44-A481-7B5C5413D7C6}" type="presParOf" srcId="{A5B5BF2B-6B8E-D14F-94FF-74E49051AE79}" destId="{559A0E94-1080-374D-9232-200B687CDAB1}" srcOrd="7" destOrd="0" presId="urn:microsoft.com/office/officeart/2005/8/layout/radial6"/>
    <dgm:cxn modelId="{F1BBCB92-61E5-B440-8ECE-FAB468A8E637}" type="presParOf" srcId="{A5B5BF2B-6B8E-D14F-94FF-74E49051AE79}" destId="{EFCF4CCB-6FC8-E445-81F9-83AAF8781A7C}" srcOrd="8" destOrd="0" presId="urn:microsoft.com/office/officeart/2005/8/layout/radial6"/>
    <dgm:cxn modelId="{FB49432E-B751-D44A-866E-F946086D8EF8}" type="presParOf" srcId="{A5B5BF2B-6B8E-D14F-94FF-74E49051AE79}" destId="{95ABF7D9-6627-6544-8644-C89582CF2A4A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BF7D9-6627-6544-8644-C89582CF2A4A}">
      <dsp:nvSpPr>
        <dsp:cNvPr id="0" name=""/>
        <dsp:cNvSpPr/>
      </dsp:nvSpPr>
      <dsp:spPr>
        <a:xfrm>
          <a:off x="2250268" y="560621"/>
          <a:ext cx="3729063" cy="3729063"/>
        </a:xfrm>
        <a:prstGeom prst="blockArc">
          <a:avLst>
            <a:gd name="adj1" fmla="val 9000000"/>
            <a:gd name="adj2" fmla="val 16200000"/>
            <a:gd name="adj3" fmla="val 4644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B6E85A-9466-784B-BB00-8C4BCB035879}">
      <dsp:nvSpPr>
        <dsp:cNvPr id="0" name=""/>
        <dsp:cNvSpPr/>
      </dsp:nvSpPr>
      <dsp:spPr>
        <a:xfrm>
          <a:off x="2250268" y="560621"/>
          <a:ext cx="3729063" cy="3729063"/>
        </a:xfrm>
        <a:prstGeom prst="blockArc">
          <a:avLst>
            <a:gd name="adj1" fmla="val 1800000"/>
            <a:gd name="adj2" fmla="val 9000000"/>
            <a:gd name="adj3" fmla="val 4644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C01C60-E0A7-9747-8ED4-8BC3CF806B7E}">
      <dsp:nvSpPr>
        <dsp:cNvPr id="0" name=""/>
        <dsp:cNvSpPr/>
      </dsp:nvSpPr>
      <dsp:spPr>
        <a:xfrm>
          <a:off x="2250268" y="560621"/>
          <a:ext cx="3729063" cy="3729063"/>
        </a:xfrm>
        <a:prstGeom prst="blockArc">
          <a:avLst>
            <a:gd name="adj1" fmla="val 16200000"/>
            <a:gd name="adj2" fmla="val 1800000"/>
            <a:gd name="adj3" fmla="val 464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4BF40B-E581-594B-951E-DB50485318A0}">
      <dsp:nvSpPr>
        <dsp:cNvPr id="0" name=""/>
        <dsp:cNvSpPr/>
      </dsp:nvSpPr>
      <dsp:spPr>
        <a:xfrm>
          <a:off x="3255875" y="1566228"/>
          <a:ext cx="1717848" cy="171784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Behavior</a:t>
          </a:r>
          <a:endParaRPr lang="en-US" sz="2300" kern="1200" dirty="0"/>
        </a:p>
      </dsp:txBody>
      <dsp:txXfrm>
        <a:off x="3507448" y="1817801"/>
        <a:ext cx="1214702" cy="1214702"/>
      </dsp:txXfrm>
    </dsp:sp>
    <dsp:sp modelId="{2C86A54C-85C8-D243-828F-EC8D4318002A}">
      <dsp:nvSpPr>
        <dsp:cNvPr id="0" name=""/>
        <dsp:cNvSpPr/>
      </dsp:nvSpPr>
      <dsp:spPr>
        <a:xfrm>
          <a:off x="3513552" y="2663"/>
          <a:ext cx="1202494" cy="120249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Content</a:t>
          </a:r>
          <a:endParaRPr lang="en-US" sz="1800" kern="1200" dirty="0"/>
        </a:p>
      </dsp:txBody>
      <dsp:txXfrm>
        <a:off x="3689653" y="178764"/>
        <a:ext cx="850292" cy="850292"/>
      </dsp:txXfrm>
    </dsp:sp>
    <dsp:sp modelId="{E233102C-B7EB-0D42-8F6B-59BF5EED2775}">
      <dsp:nvSpPr>
        <dsp:cNvPr id="0" name=""/>
        <dsp:cNvSpPr/>
      </dsp:nvSpPr>
      <dsp:spPr>
        <a:xfrm>
          <a:off x="5090794" y="2734526"/>
          <a:ext cx="1202494" cy="120249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Social</a:t>
          </a:r>
          <a:endParaRPr lang="en-US" sz="1800" kern="1200" dirty="0"/>
        </a:p>
      </dsp:txBody>
      <dsp:txXfrm>
        <a:off x="5266895" y="2910627"/>
        <a:ext cx="850292" cy="850292"/>
      </dsp:txXfrm>
    </dsp:sp>
    <dsp:sp modelId="{559A0E94-1080-374D-9232-200B687CDAB1}">
      <dsp:nvSpPr>
        <dsp:cNvPr id="0" name=""/>
        <dsp:cNvSpPr/>
      </dsp:nvSpPr>
      <dsp:spPr>
        <a:xfrm>
          <a:off x="1936311" y="2734526"/>
          <a:ext cx="1202494" cy="120249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Context</a:t>
          </a:r>
          <a:endParaRPr lang="en-US" sz="1800" kern="1200" dirty="0"/>
        </a:p>
      </dsp:txBody>
      <dsp:txXfrm>
        <a:off x="2112412" y="2910627"/>
        <a:ext cx="850292" cy="850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BF7D9-6627-6544-8644-C89582CF2A4A}">
      <dsp:nvSpPr>
        <dsp:cNvPr id="0" name=""/>
        <dsp:cNvSpPr/>
      </dsp:nvSpPr>
      <dsp:spPr>
        <a:xfrm>
          <a:off x="425963" y="559437"/>
          <a:ext cx="3734820" cy="3734820"/>
        </a:xfrm>
        <a:prstGeom prst="blockArc">
          <a:avLst>
            <a:gd name="adj1" fmla="val 9000000"/>
            <a:gd name="adj2" fmla="val 16200000"/>
            <a:gd name="adj3" fmla="val 464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B6E85A-9466-784B-BB00-8C4BCB035879}">
      <dsp:nvSpPr>
        <dsp:cNvPr id="0" name=""/>
        <dsp:cNvSpPr/>
      </dsp:nvSpPr>
      <dsp:spPr>
        <a:xfrm>
          <a:off x="425963" y="559437"/>
          <a:ext cx="3734820" cy="3734820"/>
        </a:xfrm>
        <a:prstGeom prst="blockArc">
          <a:avLst>
            <a:gd name="adj1" fmla="val 1800000"/>
            <a:gd name="adj2" fmla="val 9000000"/>
            <a:gd name="adj3" fmla="val 464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C01C60-E0A7-9747-8ED4-8BC3CF806B7E}">
      <dsp:nvSpPr>
        <dsp:cNvPr id="0" name=""/>
        <dsp:cNvSpPr/>
      </dsp:nvSpPr>
      <dsp:spPr>
        <a:xfrm>
          <a:off x="425963" y="559437"/>
          <a:ext cx="3734820" cy="3734820"/>
        </a:xfrm>
        <a:prstGeom prst="blockArc">
          <a:avLst>
            <a:gd name="adj1" fmla="val 16200000"/>
            <a:gd name="adj2" fmla="val 1800000"/>
            <a:gd name="adj3" fmla="val 464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4BF40B-E581-594B-951E-DB50485318A0}">
      <dsp:nvSpPr>
        <dsp:cNvPr id="0" name=""/>
        <dsp:cNvSpPr/>
      </dsp:nvSpPr>
      <dsp:spPr>
        <a:xfrm>
          <a:off x="1433358" y="1566832"/>
          <a:ext cx="1720030" cy="172003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Behavior</a:t>
          </a:r>
          <a:endParaRPr lang="en-US" sz="2300" kern="1200" dirty="0"/>
        </a:p>
      </dsp:txBody>
      <dsp:txXfrm>
        <a:off x="1685251" y="1818725"/>
        <a:ext cx="1216244" cy="1216244"/>
      </dsp:txXfrm>
    </dsp:sp>
    <dsp:sp modelId="{2C86A54C-85C8-D243-828F-EC8D4318002A}">
      <dsp:nvSpPr>
        <dsp:cNvPr id="0" name=""/>
        <dsp:cNvSpPr/>
      </dsp:nvSpPr>
      <dsp:spPr>
        <a:xfrm>
          <a:off x="1691362" y="771"/>
          <a:ext cx="1204021" cy="120402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Content</a:t>
          </a:r>
          <a:endParaRPr lang="en-US" sz="1800" kern="1200" dirty="0"/>
        </a:p>
      </dsp:txBody>
      <dsp:txXfrm>
        <a:off x="1867687" y="177096"/>
        <a:ext cx="851371" cy="851371"/>
      </dsp:txXfrm>
    </dsp:sp>
    <dsp:sp modelId="{E233102C-B7EB-0D42-8F6B-59BF5EED2775}">
      <dsp:nvSpPr>
        <dsp:cNvPr id="0" name=""/>
        <dsp:cNvSpPr/>
      </dsp:nvSpPr>
      <dsp:spPr>
        <a:xfrm>
          <a:off x="3271049" y="2736869"/>
          <a:ext cx="1204021" cy="120402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Social</a:t>
          </a:r>
          <a:endParaRPr lang="en-US" sz="1800" kern="1200" dirty="0"/>
        </a:p>
      </dsp:txBody>
      <dsp:txXfrm>
        <a:off x="3447374" y="2913194"/>
        <a:ext cx="851371" cy="851371"/>
      </dsp:txXfrm>
    </dsp:sp>
    <dsp:sp modelId="{559A0E94-1080-374D-9232-200B687CDAB1}">
      <dsp:nvSpPr>
        <dsp:cNvPr id="0" name=""/>
        <dsp:cNvSpPr/>
      </dsp:nvSpPr>
      <dsp:spPr>
        <a:xfrm>
          <a:off x="111676" y="2736869"/>
          <a:ext cx="1204021" cy="1204021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Context</a:t>
          </a:r>
          <a:endParaRPr lang="en-US" sz="1800" kern="1200" dirty="0"/>
        </a:p>
      </dsp:txBody>
      <dsp:txXfrm>
        <a:off x="288001" y="2913194"/>
        <a:ext cx="851371" cy="851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404F-921A-5A41-A035-CFDD5F0AF16A}" type="datetimeFigureOut">
              <a:rPr lang="en-US" smtClean="0"/>
              <a:t>6/4/16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960B-FBEF-2746-82FA-4C1369FB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53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64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58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10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31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19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94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71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99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28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11C9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Saturday, June 4,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Saturday, June 4,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63296"/>
            <a:ext cx="2057400" cy="560832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63296"/>
            <a:ext cx="6019800" cy="560832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Saturday, June 4,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Saturday, June 4,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7300" y="1524"/>
            <a:ext cx="5897172" cy="329184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4472" y="1524"/>
            <a:ext cx="719528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60855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63821"/>
            <a:ext cx="7772400" cy="1352931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Saturday, June 4,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22313" y="4562475"/>
            <a:ext cx="777240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Saturday, June 4,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11C9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32164"/>
            <a:ext cx="3931920" cy="37394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331084"/>
            <a:ext cx="3931920" cy="37405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Saturday, June 4,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71603" y="1558544"/>
            <a:ext cx="794" cy="45130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Saturday, June 4,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Saturday, June 4,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896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462896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01368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Saturday, June 4,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251022"/>
            <a:ext cx="557784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296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509017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4416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Saturday, June 4,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30"/>
            <a:ext cx="9144000" cy="3461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408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1300"/>
            <a:ext cx="8229600" cy="453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524"/>
            <a:ext cx="20701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Saturday, June 4, 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7300" y="1524"/>
            <a:ext cx="61595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1524"/>
            <a:ext cx="4572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71886"/>
            <a:ext cx="9144000" cy="731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rgbClr val="011C9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011C9A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011C9A"/>
        </a:buClr>
        <a:buSzPct val="90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011C9A"/>
        </a:buClr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011C9A"/>
        </a:buClr>
        <a:buSzPct val="100000"/>
        <a:buFont typeface="Wingdings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g-jiang.com/" TargetMode="External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18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demos/fema/mas/" TargetMode="External"/><Relationship Id="rId3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>
            <a:normAutofit/>
          </a:bodyPr>
          <a:lstStyle/>
          <a:p>
            <a:r>
              <a:rPr lang="en-US" dirty="0" smtClean="0"/>
              <a:t>Meng Jiang</a:t>
            </a:r>
          </a:p>
          <a:p>
            <a:r>
              <a:rPr lang="en-US" altLang="zh-CN" dirty="0" smtClean="0"/>
              <a:t>University of Illinois at Urbana-Champaign</a:t>
            </a:r>
            <a:endParaRPr lang="zh-CN" altLang="en-US" dirty="0" smtClean="0"/>
          </a:p>
          <a:p>
            <a:endParaRPr lang="en-US" sz="2000" i="1" dirty="0" smtClean="0"/>
          </a:p>
          <a:p>
            <a:r>
              <a:rPr lang="en-US" sz="2000" i="1" dirty="0" smtClean="0"/>
              <a:t>Welcome to visit my homepage </a:t>
            </a:r>
            <a:r>
              <a:rPr lang="en-US" sz="2000" i="1" dirty="0" smtClean="0">
                <a:hlinkClick r:id="rId3"/>
              </a:rPr>
              <a:t>www.meng-jiang.com</a:t>
            </a:r>
            <a:r>
              <a:rPr lang="en-US" sz="2000" i="1" dirty="0" smtClean="0"/>
              <a:t> 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12" y="5464175"/>
            <a:ext cx="2091888" cy="688824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685800" y="1415845"/>
            <a:ext cx="8118987" cy="1882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400" kern="120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90000"/>
              <a:buFont typeface="Wingdings" charset="2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Font typeface="Wingdings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100000"/>
              <a:buFont typeface="Wingdings" charset="2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 smtClean="0"/>
              <a:t>Data-Driven Behavioral Analytics:</a:t>
            </a:r>
          </a:p>
          <a:p>
            <a:r>
              <a:rPr lang="en-US" sz="2800" dirty="0" smtClean="0"/>
              <a:t>Observations, Representations and Algorithms</a:t>
            </a:r>
          </a:p>
          <a:p>
            <a:r>
              <a:rPr lang="en-US" altLang="zh-CN" sz="2800" dirty="0"/>
              <a:t>f</a:t>
            </a:r>
            <a:r>
              <a:rPr lang="en-US" sz="2800" dirty="0" smtClean="0"/>
              <a:t>or </a:t>
            </a:r>
            <a:r>
              <a:rPr lang="en-US" altLang="zh-CN" sz="2800" b="1" i="1" dirty="0">
                <a:solidFill>
                  <a:srgbClr val="FF0000"/>
                </a:solidFill>
              </a:rPr>
              <a:t>P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rediction</a:t>
            </a:r>
            <a:r>
              <a:rPr lang="zh-CN" alt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and</a:t>
            </a:r>
            <a:r>
              <a:rPr lang="zh-CN" altLang="en-US" sz="28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</a:rPr>
              <a:t>Recommendation</a:t>
            </a:r>
            <a:endParaRPr lang="en-US" sz="2800" b="1" i="1" dirty="0" smtClean="0">
              <a:solidFill>
                <a:srgbClr val="FF0000"/>
              </a:solidFill>
            </a:endParaRPr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365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5447457"/>
              </p:ext>
            </p:extLst>
          </p:nvPr>
        </p:nvGraphicFramePr>
        <p:xfrm>
          <a:off x="457201" y="1511300"/>
          <a:ext cx="4586747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文本框 2"/>
          <p:cNvSpPr txBox="1"/>
          <p:nvPr/>
        </p:nvSpPr>
        <p:spPr>
          <a:xfrm>
            <a:off x="5194092" y="2704763"/>
            <a:ext cx="39499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smtClean="0"/>
              <a:t>Understand single factors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smtClean="0"/>
              <a:t>Understand their couplings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 smtClean="0"/>
              <a:t>Unify them for </a:t>
            </a:r>
            <a:r>
              <a:rPr lang="en-US" altLang="zh-CN" sz="2000" b="1" dirty="0" smtClean="0"/>
              <a:t>prediction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and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recommendation</a:t>
            </a:r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79075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Context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W1: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(CIKM’12,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TKDE’14,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129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environment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(mechanism)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spatiotemporal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(KDD’14,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physical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environment</a:t>
            </a:r>
            <a:endParaRPr lang="zh-CN" altLang="en-US" sz="2400" dirty="0" smtClean="0"/>
          </a:p>
          <a:p>
            <a:r>
              <a:rPr lang="en-US" altLang="zh-CN" sz="2800" dirty="0" smtClean="0"/>
              <a:t>Source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W3: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(CIKM’12,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TKDE’15,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47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W4: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cross-platform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(AAAI’16)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Context</a:t>
            </a:r>
            <a:endParaRPr lang="zh-CN" altLang="en-US" sz="2800" dirty="0" smtClean="0"/>
          </a:p>
          <a:p>
            <a:pPr lvl="1"/>
            <a:r>
              <a:rPr lang="en-US" altLang="zh-CN" sz="2400" b="1" dirty="0" smtClean="0"/>
              <a:t>W1: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social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contexts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(CIKM’12,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TKDE’14,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129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citations)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–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online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environment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(mechanism)</a:t>
            </a:r>
            <a:endParaRPr lang="zh-CN" altLang="en-US" sz="2400" b="1" dirty="0" smtClean="0"/>
          </a:p>
          <a:p>
            <a:pPr lvl="1"/>
            <a:r>
              <a:rPr lang="en-US" altLang="zh-CN" sz="2400" dirty="0" smtClean="0"/>
              <a:t>W2: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spatiotemporal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(KDD’14,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physical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environment</a:t>
            </a:r>
            <a:endParaRPr lang="zh-CN" altLang="en-US" sz="2400" dirty="0" smtClean="0"/>
          </a:p>
          <a:p>
            <a:r>
              <a:rPr lang="en-US" altLang="zh-CN" sz="2800" dirty="0" smtClean="0"/>
              <a:t>Source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W3: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(CIKM’12,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TKDE’15,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47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W4: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cross-platform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(AAAI’16)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矩形 7"/>
          <p:cNvSpPr/>
          <p:nvPr/>
        </p:nvSpPr>
        <p:spPr>
          <a:xfrm>
            <a:off x="762934" y="2041788"/>
            <a:ext cx="7661538" cy="789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Mechanism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46" y="4677606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40" y="4126191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8" y="4100296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81" y="266892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40" y="2668923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10"/>
          <p:cNvCxnSpPr/>
          <p:nvPr/>
        </p:nvCxnSpPr>
        <p:spPr>
          <a:xfrm>
            <a:off x="3382489" y="3133117"/>
            <a:ext cx="2178223" cy="0"/>
          </a:xfrm>
          <a:prstGeom prst="straightConnector1">
            <a:avLst/>
          </a:prstGeom>
          <a:ln w="254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1"/>
          <p:cNvSpPr/>
          <p:nvPr/>
        </p:nvSpPr>
        <p:spPr>
          <a:xfrm>
            <a:off x="3840658" y="2593918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(0) follow</a:t>
            </a:r>
            <a:endParaRPr lang="zh-CN" altLang="en-US" dirty="0"/>
          </a:p>
        </p:txBody>
      </p:sp>
      <p:sp>
        <p:nvSpPr>
          <p:cNvPr id="25" name="弧形 15"/>
          <p:cNvSpPr/>
          <p:nvPr/>
        </p:nvSpPr>
        <p:spPr>
          <a:xfrm rot="16200000" flipV="1">
            <a:off x="7057617" y="3303827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11C9A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16"/>
          <p:cNvSpPr/>
          <p:nvPr/>
        </p:nvSpPr>
        <p:spPr>
          <a:xfrm>
            <a:off x="7458579" y="2824751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(1) post</a:t>
            </a:r>
            <a:endParaRPr lang="zh-CN" altLang="en-US" dirty="0"/>
          </a:p>
        </p:txBody>
      </p:sp>
      <p:sp>
        <p:nvSpPr>
          <p:cNvPr id="27" name="矩形 18"/>
          <p:cNvSpPr/>
          <p:nvPr/>
        </p:nvSpPr>
        <p:spPr>
          <a:xfrm>
            <a:off x="3336599" y="3332482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(2) 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eceive &amp; read</a:t>
            </a:r>
            <a:endParaRPr lang="zh-CN" altLang="en-US" dirty="0"/>
          </a:p>
        </p:txBody>
      </p:sp>
      <p:sp>
        <p:nvSpPr>
          <p:cNvPr id="28" name="弧形 19"/>
          <p:cNvSpPr/>
          <p:nvPr/>
        </p:nvSpPr>
        <p:spPr>
          <a:xfrm rot="20294145" flipV="1">
            <a:off x="233859" y="3759414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11C9A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0"/>
          <p:cNvSpPr/>
          <p:nvPr/>
        </p:nvSpPr>
        <p:spPr>
          <a:xfrm>
            <a:off x="293762" y="3668156"/>
            <a:ext cx="15888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FF0000"/>
                </a:solidFill>
              </a:rPr>
              <a:t>(3) adopt?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Cloud Callout 30"/>
          <p:cNvSpPr/>
          <p:nvPr/>
        </p:nvSpPr>
        <p:spPr>
          <a:xfrm>
            <a:off x="4449849" y="1279611"/>
            <a:ext cx="4550969" cy="1004496"/>
          </a:xfrm>
          <a:prstGeom prst="cloudCallout">
            <a:avLst>
              <a:gd name="adj1" fmla="val -93194"/>
              <a:gd name="adj2" fmla="val 951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Callout 31"/>
          <p:cNvSpPr/>
          <p:nvPr/>
        </p:nvSpPr>
        <p:spPr>
          <a:xfrm>
            <a:off x="293761" y="1266471"/>
            <a:ext cx="4023406" cy="1096301"/>
          </a:xfrm>
          <a:prstGeom prst="cloudCallout">
            <a:avLst>
              <a:gd name="adj1" fmla="val 10503"/>
              <a:gd name="adj2" fmla="val 686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71219" y="1386262"/>
            <a:ext cx="27455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</a:rPr>
              <a:t>Birthday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/>
              <a:t>–</a:t>
            </a:r>
            <a:endParaRPr lang="zh-CN" altLang="en-US" sz="2400" dirty="0"/>
          </a:p>
          <a:p>
            <a:r>
              <a:rPr lang="en-US" altLang="zh-CN" sz="2400" dirty="0" smtClean="0"/>
              <a:t>NOT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politic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issues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5201246" y="1343408"/>
            <a:ext cx="29225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F</a:t>
            </a:r>
            <a:r>
              <a:rPr lang="en-US" altLang="zh-CN" sz="2400" dirty="0" smtClean="0"/>
              <a:t>rom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my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husband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/>
              <a:t>–</a:t>
            </a:r>
            <a:endParaRPr lang="zh-CN" altLang="en-US" sz="2400" dirty="0"/>
          </a:p>
          <a:p>
            <a:r>
              <a:rPr lang="en-US" altLang="zh-CN" sz="2400" dirty="0" smtClean="0"/>
              <a:t>NOT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fans/followers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365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Individual</a:t>
            </a:r>
            <a:r>
              <a:rPr lang="zh-CN" altLang="en-US" sz="2800" dirty="0"/>
              <a:t> </a:t>
            </a:r>
            <a:r>
              <a:rPr lang="en-US" altLang="zh-CN" sz="2800" dirty="0"/>
              <a:t>Preference</a:t>
            </a:r>
            <a:r>
              <a:rPr lang="zh-CN" altLang="en-US" sz="2800" dirty="0"/>
              <a:t> </a:t>
            </a:r>
            <a:r>
              <a:rPr lang="en-US" altLang="zh-CN" sz="2800" dirty="0"/>
              <a:t>&amp;</a:t>
            </a:r>
            <a:r>
              <a:rPr lang="zh-CN" altLang="en-US" sz="2800" dirty="0"/>
              <a:t> </a:t>
            </a:r>
            <a:r>
              <a:rPr lang="en-US" altLang="zh-CN" sz="2800" dirty="0"/>
              <a:t>Interpersonal</a:t>
            </a:r>
            <a:r>
              <a:rPr lang="zh-CN" altLang="en-US" sz="2800" dirty="0"/>
              <a:t> </a:t>
            </a:r>
            <a:r>
              <a:rPr lang="en-US" altLang="zh-CN" sz="2800" dirty="0"/>
              <a:t>Influence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16" y="2165800"/>
            <a:ext cx="3960000" cy="30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08" y="2164084"/>
            <a:ext cx="3960000" cy="30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24"/>
          <p:cNvSpPr/>
          <p:nvPr/>
        </p:nvSpPr>
        <p:spPr>
          <a:xfrm>
            <a:off x="1399620" y="5317439"/>
            <a:ext cx="27311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/>
              <a:t>China’s Facebook:</a:t>
            </a:r>
          </a:p>
          <a:p>
            <a:pPr algn="ctr"/>
            <a:r>
              <a:rPr lang="en-US" altLang="zh-CN" sz="2400" b="1" dirty="0" err="1" smtClean="0"/>
              <a:t>Renren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5637070" y="5317439"/>
            <a:ext cx="23428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/>
              <a:t>China’s Twitter:</a:t>
            </a:r>
          </a:p>
          <a:p>
            <a:pPr algn="ctr"/>
            <a:r>
              <a:rPr lang="en-US" altLang="zh-CN" sz="2400" b="1" dirty="0" err="1" smtClean="0"/>
              <a:t>Tencent</a:t>
            </a:r>
            <a:r>
              <a:rPr lang="en-US" altLang="zh-CN" sz="2400" b="1" dirty="0" smtClean="0"/>
              <a:t> Weibo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331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Representation: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From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Information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Factors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矩形 3"/>
          <p:cNvSpPr/>
          <p:nvPr/>
        </p:nvSpPr>
        <p:spPr>
          <a:xfrm>
            <a:off x="251520" y="3869810"/>
            <a:ext cx="1656184" cy="48651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social relation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251520" y="479823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u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ser-user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251520" y="281801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user-item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251520" y="1988840"/>
            <a:ext cx="1656184" cy="43204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item content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1" name="矩形 19"/>
          <p:cNvSpPr/>
          <p:nvPr/>
        </p:nvSpPr>
        <p:spPr>
          <a:xfrm>
            <a:off x="6300191" y="2345585"/>
            <a:ext cx="2738877" cy="61206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individual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preference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on the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given item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6300191" y="4247852"/>
            <a:ext cx="2738877" cy="712396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i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nterpersonal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influence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from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the sender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1520" y="34851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Social: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1519" y="4434034"/>
            <a:ext cx="18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Trust/interaction: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51519" y="244403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itchFamily="18" charset="0"/>
              </a:rPr>
              <a:t>Behavior: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251519" y="1630075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Content: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2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Representation: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Information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Factors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矩形 3"/>
          <p:cNvSpPr/>
          <p:nvPr/>
        </p:nvSpPr>
        <p:spPr>
          <a:xfrm>
            <a:off x="251520" y="3869810"/>
            <a:ext cx="1656184" cy="48651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social relation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251520" y="479823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u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ser-user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251520" y="281801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user-item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251520" y="1988840"/>
            <a:ext cx="1656184" cy="43204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item content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0" name="矩形 8"/>
          <p:cNvSpPr/>
          <p:nvPr/>
        </p:nvSpPr>
        <p:spPr>
          <a:xfrm>
            <a:off x="3131840" y="2926022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user latent feature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U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3131840" y="1988840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item latent feature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V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cxnSp>
        <p:nvCxnSpPr>
          <p:cNvPr id="14" name="直接连接符 12"/>
          <p:cNvCxnSpPr>
            <a:stCxn id="14" idx="3"/>
            <a:endCxn id="16" idx="1"/>
          </p:cNvCxnSpPr>
          <p:nvPr/>
        </p:nvCxnSpPr>
        <p:spPr>
          <a:xfrm>
            <a:off x="1907704" y="2204864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3"/>
          <p:cNvCxnSpPr>
            <a:endCxn id="15" idx="1"/>
          </p:cNvCxnSpPr>
          <p:nvPr/>
        </p:nvCxnSpPr>
        <p:spPr>
          <a:xfrm>
            <a:off x="1907704" y="3142046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4"/>
          <p:cNvCxnSpPr>
            <a:stCxn id="14" idx="3"/>
            <a:endCxn id="15" idx="1"/>
          </p:cNvCxnSpPr>
          <p:nvPr/>
        </p:nvCxnSpPr>
        <p:spPr>
          <a:xfrm>
            <a:off x="1907704" y="2204864"/>
            <a:ext cx="1224136" cy="937182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19"/>
          <p:cNvSpPr/>
          <p:nvPr/>
        </p:nvSpPr>
        <p:spPr>
          <a:xfrm>
            <a:off x="6300191" y="2345585"/>
            <a:ext cx="2738877" cy="61206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individual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preference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on the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given item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6300191" y="4247852"/>
            <a:ext cx="2738877" cy="712396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i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nterpersonal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influence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from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the sender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cxnSp>
        <p:nvCxnSpPr>
          <p:cNvPr id="23" name="直接连接符 21"/>
          <p:cNvCxnSpPr>
            <a:stCxn id="16" idx="3"/>
          </p:cNvCxnSpPr>
          <p:nvPr/>
        </p:nvCxnSpPr>
        <p:spPr>
          <a:xfrm>
            <a:off x="5652356" y="2204864"/>
            <a:ext cx="647836" cy="446755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2"/>
          <p:cNvCxnSpPr>
            <a:stCxn id="15" idx="3"/>
          </p:cNvCxnSpPr>
          <p:nvPr/>
        </p:nvCxnSpPr>
        <p:spPr>
          <a:xfrm flipV="1">
            <a:off x="5652356" y="2651619"/>
            <a:ext cx="647836" cy="490427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1520" y="34851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Social: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1519" y="4434034"/>
            <a:ext cx="18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Trust/interaction: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51519" y="244403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itchFamily="18" charset="0"/>
              </a:rPr>
              <a:t>Behavior: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251519" y="1630075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Content: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9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Representation: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dirty="0"/>
              <a:t>Information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Factors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矩形 3"/>
          <p:cNvSpPr/>
          <p:nvPr/>
        </p:nvSpPr>
        <p:spPr>
          <a:xfrm>
            <a:off x="251520" y="3869810"/>
            <a:ext cx="1656184" cy="48651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social relation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251520" y="479823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u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ser-user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251520" y="281801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user-item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251520" y="1988840"/>
            <a:ext cx="1656184" cy="43204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item content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0" name="矩形 8"/>
          <p:cNvSpPr/>
          <p:nvPr/>
        </p:nvSpPr>
        <p:spPr>
          <a:xfrm>
            <a:off x="3131840" y="2926022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user latent feature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U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3131840" y="1988840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item latent feature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V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2" name="矩形 10"/>
          <p:cNvSpPr/>
          <p:nvPr/>
        </p:nvSpPr>
        <p:spPr>
          <a:xfrm>
            <a:off x="3147446" y="4834234"/>
            <a:ext cx="2504909" cy="576064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user-user influence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S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3" name="矩形 11"/>
          <p:cNvSpPr/>
          <p:nvPr/>
        </p:nvSpPr>
        <p:spPr>
          <a:xfrm>
            <a:off x="3131840" y="3869810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item sender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G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cxnSp>
        <p:nvCxnSpPr>
          <p:cNvPr id="14" name="直接连接符 12"/>
          <p:cNvCxnSpPr>
            <a:stCxn id="14" idx="3"/>
            <a:endCxn id="16" idx="1"/>
          </p:cNvCxnSpPr>
          <p:nvPr/>
        </p:nvCxnSpPr>
        <p:spPr>
          <a:xfrm>
            <a:off x="1907704" y="2204864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3"/>
          <p:cNvCxnSpPr>
            <a:stCxn id="13" idx="3"/>
            <a:endCxn id="15" idx="1"/>
          </p:cNvCxnSpPr>
          <p:nvPr/>
        </p:nvCxnSpPr>
        <p:spPr>
          <a:xfrm>
            <a:off x="1907704" y="3142046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4"/>
          <p:cNvCxnSpPr>
            <a:stCxn id="14" idx="3"/>
            <a:endCxn id="15" idx="1"/>
          </p:cNvCxnSpPr>
          <p:nvPr/>
        </p:nvCxnSpPr>
        <p:spPr>
          <a:xfrm>
            <a:off x="1907704" y="2204864"/>
            <a:ext cx="1224136" cy="937182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5"/>
          <p:cNvCxnSpPr>
            <a:stCxn id="11" idx="3"/>
            <a:endCxn id="17" idx="1"/>
          </p:cNvCxnSpPr>
          <p:nvPr/>
        </p:nvCxnSpPr>
        <p:spPr>
          <a:xfrm>
            <a:off x="1907704" y="4085834"/>
            <a:ext cx="1239742" cy="1036432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6"/>
          <p:cNvCxnSpPr>
            <a:stCxn id="11" idx="3"/>
            <a:endCxn id="18" idx="1"/>
          </p:cNvCxnSpPr>
          <p:nvPr/>
        </p:nvCxnSpPr>
        <p:spPr>
          <a:xfrm>
            <a:off x="1907704" y="4085834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7"/>
          <p:cNvCxnSpPr>
            <a:stCxn id="12" idx="3"/>
            <a:endCxn id="17" idx="1"/>
          </p:cNvCxnSpPr>
          <p:nvPr/>
        </p:nvCxnSpPr>
        <p:spPr>
          <a:xfrm>
            <a:off x="1907704" y="5122266"/>
            <a:ext cx="1239742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8"/>
          <p:cNvCxnSpPr>
            <a:stCxn id="13" idx="3"/>
            <a:endCxn id="18" idx="1"/>
          </p:cNvCxnSpPr>
          <p:nvPr/>
        </p:nvCxnSpPr>
        <p:spPr>
          <a:xfrm>
            <a:off x="1907704" y="3142046"/>
            <a:ext cx="1224136" cy="943788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19"/>
          <p:cNvSpPr/>
          <p:nvPr/>
        </p:nvSpPr>
        <p:spPr>
          <a:xfrm>
            <a:off x="6300191" y="2345585"/>
            <a:ext cx="2738877" cy="61206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individual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preference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on the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given item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6300191" y="4247852"/>
            <a:ext cx="2738877" cy="712396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i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nterpersonal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influence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from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the sender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cxnSp>
        <p:nvCxnSpPr>
          <p:cNvPr id="23" name="直接连接符 21"/>
          <p:cNvCxnSpPr>
            <a:stCxn id="16" idx="3"/>
            <a:endCxn id="26" idx="1"/>
          </p:cNvCxnSpPr>
          <p:nvPr/>
        </p:nvCxnSpPr>
        <p:spPr>
          <a:xfrm>
            <a:off x="5652356" y="2204864"/>
            <a:ext cx="647836" cy="446755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2"/>
          <p:cNvCxnSpPr>
            <a:stCxn id="15" idx="3"/>
            <a:endCxn id="26" idx="1"/>
          </p:cNvCxnSpPr>
          <p:nvPr/>
        </p:nvCxnSpPr>
        <p:spPr>
          <a:xfrm flipV="1">
            <a:off x="5652356" y="2651619"/>
            <a:ext cx="647836" cy="490427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3"/>
          <p:cNvCxnSpPr>
            <a:stCxn id="18" idx="3"/>
          </p:cNvCxnSpPr>
          <p:nvPr/>
        </p:nvCxnSpPr>
        <p:spPr>
          <a:xfrm>
            <a:off x="5652356" y="4085834"/>
            <a:ext cx="647836" cy="518216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4"/>
          <p:cNvCxnSpPr>
            <a:stCxn id="17" idx="3"/>
          </p:cNvCxnSpPr>
          <p:nvPr/>
        </p:nvCxnSpPr>
        <p:spPr>
          <a:xfrm flipV="1">
            <a:off x="5652355" y="4604050"/>
            <a:ext cx="647837" cy="518216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1520" y="34851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Social: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1519" y="4434034"/>
            <a:ext cx="18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Trust/interaction: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51519" y="244403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itchFamily="18" charset="0"/>
              </a:rPr>
              <a:t>Behavior: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251519" y="1630075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Content: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ContextMF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99" y="1798327"/>
            <a:ext cx="6189211" cy="382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27"/>
          <p:cNvSpPr/>
          <p:nvPr/>
        </p:nvSpPr>
        <p:spPr>
          <a:xfrm>
            <a:off x="930879" y="2171916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</a:t>
            </a:r>
            <a:endParaRPr lang="en-US" altLang="zh-CN" b="1" dirty="0"/>
          </a:p>
        </p:txBody>
      </p:sp>
      <p:sp>
        <p:nvSpPr>
          <p:cNvPr id="9" name="矩形 28"/>
          <p:cNvSpPr/>
          <p:nvPr/>
        </p:nvSpPr>
        <p:spPr>
          <a:xfrm>
            <a:off x="918055" y="3754267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G</a:t>
            </a:r>
            <a:endParaRPr lang="en-US" altLang="zh-CN" b="1" dirty="0"/>
          </a:p>
        </p:txBody>
      </p:sp>
      <p:sp>
        <p:nvSpPr>
          <p:cNvPr id="10" name="矩形 29"/>
          <p:cNvSpPr/>
          <p:nvPr/>
        </p:nvSpPr>
        <p:spPr>
          <a:xfrm>
            <a:off x="7478128" y="212774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U</a:t>
            </a:r>
            <a:endParaRPr lang="en-US" altLang="zh-CN" b="1" dirty="0"/>
          </a:p>
        </p:txBody>
      </p:sp>
      <p:sp>
        <p:nvSpPr>
          <p:cNvPr id="11" name="矩形 30"/>
          <p:cNvSpPr/>
          <p:nvPr/>
        </p:nvSpPr>
        <p:spPr>
          <a:xfrm>
            <a:off x="7465304" y="3710100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V</a:t>
            </a:r>
          </a:p>
        </p:txBody>
      </p:sp>
      <p:sp>
        <p:nvSpPr>
          <p:cNvPr id="12" name="矩形 31"/>
          <p:cNvSpPr/>
          <p:nvPr/>
        </p:nvSpPr>
        <p:spPr>
          <a:xfrm>
            <a:off x="4289142" y="5554467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R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31138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Algorithm:</a:t>
            </a:r>
            <a:r>
              <a:rPr lang="zh-CN" altLang="en-US" dirty="0"/>
              <a:t> </a:t>
            </a:r>
            <a:r>
              <a:rPr lang="en-US" altLang="zh-CN" dirty="0" err="1"/>
              <a:t>ContextMF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Contextual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8" y="2242024"/>
            <a:ext cx="6460761" cy="983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10" y="4106704"/>
            <a:ext cx="7118393" cy="16245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43948" y="1513705"/>
            <a:ext cx="1625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</a:t>
            </a:r>
            <a:r>
              <a:rPr lang="en-US" altLang="zh-CN" sz="2800" dirty="0" smtClean="0"/>
              <a:t>nfluence</a:t>
            </a:r>
            <a:endParaRPr lang="zh-CN" alt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863009" y="2014083"/>
            <a:ext cx="710621" cy="485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424597" y="2915145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972279" y="2906701"/>
            <a:ext cx="636874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856701" y="2906701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156502" y="1513705"/>
            <a:ext cx="1906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p</a:t>
            </a:r>
            <a:r>
              <a:rPr lang="en-US" altLang="zh-CN" sz="2800" dirty="0" smtClean="0"/>
              <a:t>reference</a:t>
            </a:r>
            <a:endParaRPr lang="zh-CN" alt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2479834" y="1513705"/>
            <a:ext cx="1566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b</a:t>
            </a:r>
            <a:r>
              <a:rPr lang="en-US" altLang="zh-CN" sz="2800" dirty="0" smtClean="0"/>
              <a:t>ehavior</a:t>
            </a:r>
            <a:endParaRPr lang="zh-CN" altLang="en-US" sz="2800" dirty="0"/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>
            <a:off x="5156831" y="2036925"/>
            <a:ext cx="57491" cy="51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</p:cNvCxnSpPr>
          <p:nvPr/>
        </p:nvCxnSpPr>
        <p:spPr>
          <a:xfrm flipH="1">
            <a:off x="6227354" y="2036925"/>
            <a:ext cx="882294" cy="46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59228" y="3829165"/>
            <a:ext cx="132249" cy="37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959010" y="4586617"/>
            <a:ext cx="1672400" cy="5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392330" y="3328855"/>
            <a:ext cx="4342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</a:t>
            </a:r>
            <a:r>
              <a:rPr lang="en-US" altLang="zh-CN" sz="2800" smtClean="0"/>
              <a:t>nteraction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frequency/trust</a:t>
            </a:r>
            <a:endParaRPr lang="zh-CN" altLang="en-US" sz="28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63496" y="4207075"/>
            <a:ext cx="298682" cy="577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629621" y="5163861"/>
            <a:ext cx="1851495" cy="10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93577" y="3680833"/>
            <a:ext cx="21435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item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content</a:t>
            </a:r>
            <a:endParaRPr lang="zh-CN" altLang="en-US" sz="28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5479521" y="5201650"/>
            <a:ext cx="479489" cy="513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677204" y="5646842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en-US" altLang="zh-CN" sz="2800" dirty="0" smtClean="0"/>
              <a:t>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relation</a:t>
            </a:r>
            <a:endParaRPr lang="zh-CN" altLang="en-US" sz="2800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4505654" y="5121810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343491" y="3770524"/>
            <a:ext cx="164418" cy="433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199134" y="3272619"/>
            <a:ext cx="1566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behavior</a:t>
            </a:r>
            <a:endParaRPr lang="zh-CN" altLang="en-US" sz="2800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085837" y="4583496"/>
            <a:ext cx="2515309" cy="4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3577" y="3215071"/>
            <a:ext cx="8721823" cy="409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Human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behavior </a:t>
            </a:r>
            <a:r>
              <a:rPr lang="en-US" altLang="zh-CN" sz="2400" dirty="0"/>
              <a:t>refers to the </a:t>
            </a:r>
            <a:r>
              <a:rPr lang="en-US" altLang="zh-CN" sz="2400" b="1" i="1" dirty="0"/>
              <a:t>array of every physical action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…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associated </a:t>
            </a:r>
            <a:r>
              <a:rPr lang="en-US" altLang="zh-CN" sz="2400" dirty="0"/>
              <a:t>with </a:t>
            </a:r>
            <a:r>
              <a:rPr lang="en-US" altLang="zh-CN" sz="2400" b="1" i="1" dirty="0" smtClean="0"/>
              <a:t>individuals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as well as the </a:t>
            </a:r>
            <a:r>
              <a:rPr lang="en-US" altLang="zh-CN" sz="2400" b="1" i="1" dirty="0"/>
              <a:t>human race </a:t>
            </a:r>
            <a:r>
              <a:rPr lang="en-US" altLang="zh-CN" sz="2400" dirty="0"/>
              <a:t>as a </a:t>
            </a:r>
            <a:r>
              <a:rPr lang="en-US" altLang="zh-CN" sz="2400" dirty="0" smtClean="0"/>
              <a:t>whole.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Wikipedia)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844799"/>
            <a:ext cx="6400800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4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Algorithm:</a:t>
            </a:r>
            <a:r>
              <a:rPr lang="zh-CN" altLang="en-US" dirty="0"/>
              <a:t> </a:t>
            </a:r>
            <a:r>
              <a:rPr lang="en-US" altLang="zh-CN" dirty="0" err="1"/>
              <a:t>ContextMF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Contextual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44" y="1820400"/>
            <a:ext cx="6925456" cy="395840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88787" y="2652451"/>
            <a:ext cx="13660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</a:rPr>
              <a:t>Gradient</a:t>
            </a:r>
            <a:endParaRPr lang="zh-CN" altLang="en-US" sz="2400" i="1" dirty="0" smtClean="0">
              <a:solidFill>
                <a:srgbClr val="011C9A"/>
              </a:solidFill>
            </a:endParaRPr>
          </a:p>
          <a:p>
            <a:r>
              <a:rPr lang="en-US" altLang="zh-CN" sz="2400" i="1" dirty="0" smtClean="0">
                <a:solidFill>
                  <a:srgbClr val="011C9A"/>
                </a:solidFill>
              </a:rPr>
              <a:t>Descent</a:t>
            </a:r>
            <a:endParaRPr lang="zh-CN" altLang="en-US" sz="2400" i="1" dirty="0">
              <a:solidFill>
                <a:srgbClr val="011C9A"/>
              </a:solidFill>
            </a:endParaRPr>
          </a:p>
          <a:p>
            <a:r>
              <a:rPr lang="en-US" altLang="zh-CN" sz="2400" i="1" dirty="0" smtClean="0"/>
              <a:t>Methods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69938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5" y="1424686"/>
            <a:ext cx="4648697" cy="44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表格 5"/>
          <p:cNvGraphicFramePr>
            <a:graphicFrameLocks noGrp="1"/>
          </p:cNvGraphicFramePr>
          <p:nvPr>
            <p:extLst/>
          </p:nvPr>
        </p:nvGraphicFramePr>
        <p:xfrm>
          <a:off x="142528" y="2600541"/>
          <a:ext cx="3935760" cy="212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40160"/>
                <a:gridCol w="1296144"/>
                <a:gridCol w="11994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Renren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Tencent</a:t>
                      </a:r>
                      <a:r>
                        <a:rPr lang="en-US" altLang="zh-CN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Weibo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MAE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-19.1%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-24.2%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RMSE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-12.8%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-20.7%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Kendall’s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+9.82%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+2.1%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Spearman’s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+10.6%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+3.1%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2"/>
          <p:cNvSpPr/>
          <p:nvPr/>
        </p:nvSpPr>
        <p:spPr>
          <a:xfrm>
            <a:off x="4247965" y="3080871"/>
            <a:ext cx="4608512" cy="72008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/>
        </p:nvSpPr>
        <p:spPr>
          <a:xfrm>
            <a:off x="4268057" y="5169103"/>
            <a:ext cx="4608512" cy="73073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44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Context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W1: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(CIKM’12,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TKDE’14,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129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environment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(mechanism)</a:t>
            </a:r>
            <a:endParaRPr lang="zh-CN" altLang="en-US" sz="2400" dirty="0" smtClean="0"/>
          </a:p>
          <a:p>
            <a:pPr lvl="1"/>
            <a:r>
              <a:rPr lang="en-US" altLang="zh-CN" sz="2400" b="1" dirty="0" smtClean="0"/>
              <a:t>W2: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spatiotemporal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contexts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(KDD’14,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10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citations)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–</a:t>
            </a:r>
            <a:r>
              <a:rPr lang="zh-CN" altLang="en-US" sz="2400" b="1" dirty="0"/>
              <a:t> </a:t>
            </a:r>
            <a:r>
              <a:rPr lang="en-US" altLang="zh-CN" sz="2400" b="1" dirty="0" smtClean="0"/>
              <a:t>physical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environment</a:t>
            </a:r>
            <a:endParaRPr lang="zh-CN" altLang="en-US" sz="2400" b="1" dirty="0" smtClean="0"/>
          </a:p>
          <a:p>
            <a:r>
              <a:rPr lang="en-US" altLang="zh-CN" sz="2800" dirty="0" smtClean="0"/>
              <a:t>Source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W3: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(CIKM’12,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TKDE’15,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47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W4: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cross-platform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(AAAI’16)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矩形 7"/>
          <p:cNvSpPr/>
          <p:nvPr/>
        </p:nvSpPr>
        <p:spPr>
          <a:xfrm>
            <a:off x="762934" y="2852950"/>
            <a:ext cx="7661538" cy="789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48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0"/>
          <p:cNvCxnSpPr/>
          <p:nvPr/>
        </p:nvCxnSpPr>
        <p:spPr>
          <a:xfrm flipV="1">
            <a:off x="3858035" y="3039092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3"/>
          <p:cNvSpPr/>
          <p:nvPr/>
        </p:nvSpPr>
        <p:spPr>
          <a:xfrm>
            <a:off x="6578938" y="2617810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Who post?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6" name="直接箭头连接符 34"/>
          <p:cNvCxnSpPr/>
          <p:nvPr/>
        </p:nvCxnSpPr>
        <p:spPr>
          <a:xfrm flipV="1">
            <a:off x="3858035" y="2214638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7"/>
          <p:cNvSpPr/>
          <p:nvPr/>
        </p:nvSpPr>
        <p:spPr>
          <a:xfrm>
            <a:off x="6054339" y="1969162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With whom?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38" name="直接箭头连接符 38"/>
          <p:cNvCxnSpPr/>
          <p:nvPr/>
        </p:nvCxnSpPr>
        <p:spPr>
          <a:xfrm flipV="1">
            <a:off x="3858035" y="1969162"/>
            <a:ext cx="1288428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41"/>
          <p:cNvSpPr/>
          <p:nvPr/>
        </p:nvSpPr>
        <p:spPr>
          <a:xfrm>
            <a:off x="4582847" y="1507497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Device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0" name="直接箭头连接符 42"/>
          <p:cNvCxnSpPr/>
          <p:nvPr/>
        </p:nvCxnSpPr>
        <p:spPr>
          <a:xfrm flipH="1" flipV="1">
            <a:off x="3291347" y="1316949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4"/>
          <p:cNvSpPr/>
          <p:nvPr/>
        </p:nvSpPr>
        <p:spPr>
          <a:xfrm>
            <a:off x="2393212" y="1531788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Place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74" y="2199994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3" name="矩形 50"/>
          <p:cNvSpPr/>
          <p:nvPr/>
        </p:nvSpPr>
        <p:spPr>
          <a:xfrm>
            <a:off x="1212939" y="1993453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Photo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Text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62" y="1716674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227" y="2430827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52" y="3109802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矩形 59"/>
          <p:cNvSpPr/>
          <p:nvPr/>
        </p:nvSpPr>
        <p:spPr>
          <a:xfrm>
            <a:off x="2144244" y="4866671"/>
            <a:ext cx="2294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/>
              <a:t>Jan. 18</a:t>
            </a:r>
          </a:p>
          <a:p>
            <a:pPr lvl="0" algn="ctr"/>
            <a:r>
              <a:rPr lang="en-US" altLang="zh-CN" sz="2400" dirty="0" smtClean="0"/>
              <a:t>Birthday party</a:t>
            </a:r>
          </a:p>
          <a:p>
            <a:pPr lvl="0" algn="ctr"/>
            <a:r>
              <a:rPr lang="en-US" altLang="zh-CN" sz="2400" dirty="0" smtClean="0"/>
              <a:t>@ White house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4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 smtClean="0"/>
              <a:t>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50"/>
          <p:cNvSpPr/>
          <p:nvPr/>
        </p:nvSpPr>
        <p:spPr>
          <a:xfrm>
            <a:off x="1212939" y="1993453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Photo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Text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47" name="直接箭头连接符 56"/>
          <p:cNvCxnSpPr/>
          <p:nvPr/>
        </p:nvCxnSpPr>
        <p:spPr>
          <a:xfrm>
            <a:off x="515457" y="4587481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57"/>
          <p:cNvCxnSpPr/>
          <p:nvPr/>
        </p:nvCxnSpPr>
        <p:spPr>
          <a:xfrm>
            <a:off x="4398035" y="4587481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58"/>
          <p:cNvSpPr/>
          <p:nvPr/>
        </p:nvSpPr>
        <p:spPr>
          <a:xfrm>
            <a:off x="7664046" y="4608279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time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50" name="矩形 59"/>
          <p:cNvSpPr/>
          <p:nvPr/>
        </p:nvSpPr>
        <p:spPr>
          <a:xfrm>
            <a:off x="2144244" y="4866671"/>
            <a:ext cx="2294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/>
              <a:t>Jan. 18</a:t>
            </a:r>
          </a:p>
          <a:p>
            <a:pPr lvl="0" algn="ctr"/>
            <a:r>
              <a:rPr lang="en-US" altLang="zh-CN" sz="2400" dirty="0" smtClean="0"/>
              <a:t>Birthday party</a:t>
            </a:r>
          </a:p>
          <a:p>
            <a:pPr lvl="0" algn="ctr"/>
            <a:r>
              <a:rPr lang="en-US" altLang="zh-CN" sz="2400" dirty="0" smtClean="0"/>
              <a:t>@ White house</a:t>
            </a:r>
            <a:endParaRPr lang="zh-CN" altLang="en-US" dirty="0"/>
          </a:p>
        </p:txBody>
      </p:sp>
      <p:sp>
        <p:nvSpPr>
          <p:cNvPr id="51" name="椭圆 60"/>
          <p:cNvSpPr/>
          <p:nvPr/>
        </p:nvSpPr>
        <p:spPr>
          <a:xfrm>
            <a:off x="5694419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52" name="直接箭头连接符 61"/>
          <p:cNvCxnSpPr/>
          <p:nvPr/>
        </p:nvCxnSpPr>
        <p:spPr>
          <a:xfrm>
            <a:off x="6774419" y="4587481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62"/>
          <p:cNvSpPr/>
          <p:nvPr/>
        </p:nvSpPr>
        <p:spPr>
          <a:xfrm>
            <a:off x="4697724" y="4866671"/>
            <a:ext cx="25154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/>
              <a:t>March 17</a:t>
            </a:r>
          </a:p>
          <a:p>
            <a:pPr lvl="0" algn="ctr"/>
            <a:r>
              <a:rPr lang="en-US" altLang="zh-CN" sz="2400" dirty="0" smtClean="0"/>
              <a:t>St. Patrick’s Day</a:t>
            </a:r>
          </a:p>
          <a:p>
            <a:pPr lvl="0" algn="ctr"/>
            <a:r>
              <a:rPr lang="en-US" altLang="zh-CN" sz="2400" dirty="0" smtClean="0"/>
              <a:t>@ Bar</a:t>
            </a:r>
            <a:endParaRPr lang="zh-CN" altLang="en-US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84" y="1444161"/>
            <a:ext cx="3405558" cy="28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456407" y="2281880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en-US" sz="3200" dirty="0">
              <a:solidFill>
                <a:srgbClr val="011C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511134" y="2978795"/>
            <a:ext cx="2377440" cy="86056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zh-CN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info:</a:t>
            </a:r>
          </a:p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Multi-faceted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472480" y="4004117"/>
            <a:ext cx="2377440" cy="83341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Temporal</a:t>
            </a:r>
            <a:r>
              <a:rPr lang="zh-CN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info: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176517" y="289211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 sequence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170167" y="4316465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Decomposition &amp; Completion</a:t>
            </a:r>
            <a:endParaRPr lang="en-US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12"/>
          <p:cNvCxnSpPr>
            <a:stCxn id="10" idx="1"/>
          </p:cNvCxnSpPr>
          <p:nvPr/>
        </p:nvCxnSpPr>
        <p:spPr>
          <a:xfrm rot="10800000" flipH="1">
            <a:off x="472480" y="333879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10" idx="3"/>
          </p:cNvCxnSpPr>
          <p:nvPr/>
        </p:nvCxnSpPr>
        <p:spPr>
          <a:xfrm flipV="1">
            <a:off x="2849920" y="333879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/>
          <p:nvPr/>
        </p:nvCxnSpPr>
        <p:spPr>
          <a:xfrm>
            <a:off x="2889366" y="3326944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/>
          <p:nvPr/>
        </p:nvCxnSpPr>
        <p:spPr>
          <a:xfrm rot="10800000">
            <a:off x="6159777" y="3326944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283685" y="4380333"/>
            <a:ext cx="274320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Pattern discovery</a:t>
            </a:r>
            <a:endParaRPr lang="en-US" sz="280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192245" y="5356086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Behavior prediction</a:t>
            </a:r>
            <a:endParaRPr lang="en-US" sz="280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564331" y="2586194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cs typeface="Arial" panose="020B0604020202020204" pitchFamily="34" charset="0"/>
              </a:rPr>
              <a:t>Behavior modeling</a:t>
            </a:r>
            <a:endParaRPr lang="en-US" sz="280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433317" y="1831564"/>
            <a:ext cx="2450286" cy="423396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564331" y="1528064"/>
            <a:ext cx="1385438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3200" dirty="0" smtClean="0">
              <a:solidFill>
                <a:srgbClr val="011C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813385" y="139939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837553" y="244845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6010601" y="181662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Who post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620305" y="2133309"/>
            <a:ext cx="64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941323" y="15390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253553" y="1876421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821497" y="187642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5984160" y="5486812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053750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768312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408272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509539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149499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635792" y="562701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7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Sparsity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sparsity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Flexible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regularization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with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auxiliary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data</a:t>
            </a:r>
            <a:endParaRPr lang="zh-CN" altLang="en-US" sz="2800" i="1" dirty="0" smtClean="0"/>
          </a:p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high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complexity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Incremental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updates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for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projection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matrix</a:t>
            </a:r>
            <a:endParaRPr lang="en-US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5" name="直接连接符 14"/>
          <p:cNvCxnSpPr/>
          <p:nvPr/>
        </p:nvCxnSpPr>
        <p:spPr>
          <a:xfrm>
            <a:off x="585616" y="4263805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立方体 15"/>
          <p:cNvSpPr/>
          <p:nvPr/>
        </p:nvSpPr>
        <p:spPr>
          <a:xfrm>
            <a:off x="1608908" y="3707833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16"/>
          <p:cNvSpPr/>
          <p:nvPr/>
        </p:nvSpPr>
        <p:spPr>
          <a:xfrm>
            <a:off x="1176860" y="4122850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17"/>
          <p:cNvSpPr/>
          <p:nvPr/>
        </p:nvSpPr>
        <p:spPr>
          <a:xfrm>
            <a:off x="816820" y="453098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18"/>
          <p:cNvCxnSpPr/>
          <p:nvPr/>
        </p:nvCxnSpPr>
        <p:spPr>
          <a:xfrm>
            <a:off x="3049068" y="42593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1517" y="427579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448" y="55026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81532" y="513334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3123" y="531800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6248" y="494718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2240" y="4522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cxnSp>
        <p:nvCxnSpPr>
          <p:cNvPr id="16" name="直接连接符 25"/>
          <p:cNvCxnSpPr/>
          <p:nvPr/>
        </p:nvCxnSpPr>
        <p:spPr>
          <a:xfrm>
            <a:off x="6000027" y="5080383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立方体 26"/>
          <p:cNvSpPr/>
          <p:nvPr/>
        </p:nvSpPr>
        <p:spPr>
          <a:xfrm>
            <a:off x="6301279" y="4528851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27"/>
          <p:cNvSpPr/>
          <p:nvPr/>
        </p:nvSpPr>
        <p:spPr>
          <a:xfrm>
            <a:off x="7242295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28"/>
          <p:cNvSpPr/>
          <p:nvPr/>
        </p:nvSpPr>
        <p:spPr>
          <a:xfrm>
            <a:off x="7455367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29"/>
          <p:cNvSpPr/>
          <p:nvPr/>
        </p:nvSpPr>
        <p:spPr>
          <a:xfrm>
            <a:off x="7655231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30"/>
          <p:cNvCxnSpPr/>
          <p:nvPr/>
        </p:nvCxnSpPr>
        <p:spPr>
          <a:xfrm>
            <a:off x="7835251" y="506891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27645" y="50828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9196" y="55054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844280" y="51671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1920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1667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492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8" name="下箭头 46"/>
          <p:cNvSpPr/>
          <p:nvPr/>
        </p:nvSpPr>
        <p:spPr>
          <a:xfrm rot="16200000">
            <a:off x="4249581" y="4514348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立方体 34"/>
          <p:cNvSpPr/>
          <p:nvPr/>
        </p:nvSpPr>
        <p:spPr>
          <a:xfrm>
            <a:off x="6086895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立方体 35"/>
          <p:cNvSpPr/>
          <p:nvPr/>
        </p:nvSpPr>
        <p:spPr>
          <a:xfrm>
            <a:off x="7118937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978799" y="34217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15160" y="38165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5621004" y="351260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6676240" y="349293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61564" y="384493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cxnSp>
        <p:nvCxnSpPr>
          <p:cNvPr id="36" name="直接连接符 41"/>
          <p:cNvCxnSpPr/>
          <p:nvPr/>
        </p:nvCxnSpPr>
        <p:spPr>
          <a:xfrm>
            <a:off x="6551274" y="4074485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42"/>
          <p:cNvCxnSpPr/>
          <p:nvPr/>
        </p:nvCxnSpPr>
        <p:spPr>
          <a:xfrm flipH="1">
            <a:off x="6887884" y="4029603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60935" y="3403837"/>
            <a:ext cx="22413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Regularization: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Social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context</a:t>
            </a:r>
            <a:endParaRPr lang="zh-CN" altLang="en-US" sz="2400" dirty="0" smtClean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633672" y="3773688"/>
            <a:ext cx="690458" cy="147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30" y="1215066"/>
            <a:ext cx="6190939" cy="4952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Algorithm: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FEMA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en-US" altLang="zh-CN" sz="3200" dirty="0" smtClean="0"/>
              <a:t>Flexible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Evolutionary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Multi-faceted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Analysis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8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Perturbation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446990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18" y="2738776"/>
            <a:ext cx="4294682" cy="34357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877318" y="2023672"/>
            <a:ext cx="329784" cy="2188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71607" y="2023672"/>
            <a:ext cx="254832" cy="1094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23882" y="2570813"/>
            <a:ext cx="1124263" cy="1528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081948" y="2509834"/>
            <a:ext cx="422991" cy="2411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86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9" y="1854522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Algorithm:</a:t>
            </a:r>
            <a:r>
              <a:rPr lang="zh-CN" altLang="en-US" dirty="0"/>
              <a:t> </a:t>
            </a:r>
            <a:r>
              <a:rPr lang="en-US" altLang="zh-CN" dirty="0"/>
              <a:t>FEMA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矩形 48"/>
          <p:cNvSpPr/>
          <p:nvPr/>
        </p:nvSpPr>
        <p:spPr>
          <a:xfrm>
            <a:off x="1226709" y="2791338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49"/>
          <p:cNvSpPr/>
          <p:nvPr/>
        </p:nvSpPr>
        <p:spPr>
          <a:xfrm>
            <a:off x="1226709" y="4002684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2791338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3886488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58297" y="1372463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Bound Guarantee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682" y="1372462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Approximation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4836" y="1941564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core tensor</a:t>
            </a:r>
            <a:endParaRPr lang="zh-CN" altLang="en-US" sz="2800" dirty="0">
              <a:solidFill>
                <a:srgbClr val="011C9A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1125" y="4842026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projection matrix</a:t>
            </a:r>
            <a:endParaRPr lang="zh-CN" altLang="en-US" sz="2800" dirty="0">
              <a:solidFill>
                <a:srgbClr val="011C9A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31174" y="2464784"/>
            <a:ext cx="269823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43133" y="2464784"/>
            <a:ext cx="788041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691921" y="4589100"/>
            <a:ext cx="540823" cy="387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32744" y="4467070"/>
            <a:ext cx="325553" cy="509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00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Behavioral Analytics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117988" y="1744902"/>
            <a:ext cx="1887793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Understanding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117988" y="2677370"/>
            <a:ext cx="1887793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Modeling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117988" y="3588388"/>
            <a:ext cx="1887793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Intervening</a:t>
            </a:r>
            <a:endParaRPr lang="zh-CN" altLang="en-US" sz="2000" dirty="0"/>
          </a:p>
        </p:txBody>
      </p:sp>
      <p:sp>
        <p:nvSpPr>
          <p:cNvPr id="7" name="矩形 2"/>
          <p:cNvSpPr/>
          <p:nvPr/>
        </p:nvSpPr>
        <p:spPr>
          <a:xfrm>
            <a:off x="2109020" y="1744902"/>
            <a:ext cx="2035278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Observations</a:t>
            </a:r>
            <a:endParaRPr lang="zh-CN" altLang="en-US" sz="2000" dirty="0"/>
          </a:p>
        </p:txBody>
      </p:sp>
      <p:sp>
        <p:nvSpPr>
          <p:cNvPr id="8" name="矩形 10"/>
          <p:cNvSpPr/>
          <p:nvPr/>
        </p:nvSpPr>
        <p:spPr>
          <a:xfrm>
            <a:off x="2109020" y="2677370"/>
            <a:ext cx="2035278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Representations</a:t>
            </a:r>
            <a:endParaRPr lang="zh-CN" altLang="en-US" sz="2000" dirty="0"/>
          </a:p>
        </p:txBody>
      </p:sp>
      <p:sp>
        <p:nvSpPr>
          <p:cNvPr id="9" name="矩形 11"/>
          <p:cNvSpPr/>
          <p:nvPr/>
        </p:nvSpPr>
        <p:spPr>
          <a:xfrm>
            <a:off x="2109020" y="3588388"/>
            <a:ext cx="2035278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Algorithms</a:t>
            </a:r>
            <a:endParaRPr lang="zh-CN" alt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2109019" y="1113785"/>
            <a:ext cx="2035279" cy="7495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smtClean="0">
                <a:solidFill>
                  <a:schemeClr val="tx1"/>
                </a:solidFill>
              </a:rPr>
              <a:t>Methodology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矩形 2"/>
          <p:cNvSpPr/>
          <p:nvPr/>
        </p:nvSpPr>
        <p:spPr>
          <a:xfrm>
            <a:off x="4247537" y="1744902"/>
            <a:ext cx="4778476" cy="749508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Who, what, where, when, why, how…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(scientific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view)</a:t>
            </a:r>
            <a:endParaRPr lang="zh-CN" altLang="en-US" sz="2000" dirty="0"/>
          </a:p>
        </p:txBody>
      </p:sp>
      <p:sp>
        <p:nvSpPr>
          <p:cNvPr id="16" name="矩形 10"/>
          <p:cNvSpPr/>
          <p:nvPr/>
        </p:nvSpPr>
        <p:spPr>
          <a:xfrm>
            <a:off x="4247537" y="2677370"/>
            <a:ext cx="4778476" cy="74950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/>
              <a:t>Graph, network, matrix, tensor…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(mathematical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view)</a:t>
            </a:r>
            <a:endParaRPr lang="zh-CN" altLang="en-US" sz="2000" dirty="0"/>
          </a:p>
        </p:txBody>
      </p:sp>
      <p:sp>
        <p:nvSpPr>
          <p:cNvPr id="17" name="矩形 11"/>
          <p:cNvSpPr/>
          <p:nvPr/>
        </p:nvSpPr>
        <p:spPr>
          <a:xfrm>
            <a:off x="4247537" y="3588388"/>
            <a:ext cx="4778476" cy="7495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/>
              <a:t>Classification,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recommendation,</a:t>
            </a:r>
            <a:endParaRPr lang="zh-CN" altLang="en-US" dirty="0" smtClean="0"/>
          </a:p>
          <a:p>
            <a:r>
              <a:rPr lang="en-US" altLang="zh-CN" dirty="0" smtClean="0"/>
              <a:t>anomaly detection…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(application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view)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37" y="4605644"/>
            <a:ext cx="444764" cy="5486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0" y="4605644"/>
            <a:ext cx="445805" cy="54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916" y="4612031"/>
            <a:ext cx="453422" cy="5486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014" y="5220929"/>
            <a:ext cx="741273" cy="914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737" y="4444979"/>
            <a:ext cx="743007" cy="914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076" y="4444979"/>
            <a:ext cx="755703" cy="914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31" y="4605644"/>
            <a:ext cx="331928" cy="5486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27" y="5220929"/>
            <a:ext cx="553212" cy="914400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23" idx="3"/>
            <a:endCxn id="24" idx="1"/>
          </p:cNvCxnSpPr>
          <p:nvPr/>
        </p:nvCxnSpPr>
        <p:spPr>
          <a:xfrm>
            <a:off x="4649744" y="4902179"/>
            <a:ext cx="8703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3"/>
            <a:endCxn id="26" idx="1"/>
          </p:cNvCxnSpPr>
          <p:nvPr/>
        </p:nvCxnSpPr>
        <p:spPr>
          <a:xfrm>
            <a:off x="4649744" y="4902179"/>
            <a:ext cx="768683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" idx="3"/>
            <a:endCxn id="26" idx="1"/>
          </p:cNvCxnSpPr>
          <p:nvPr/>
        </p:nvCxnSpPr>
        <p:spPr>
          <a:xfrm>
            <a:off x="5114287" y="5678129"/>
            <a:ext cx="3041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1" idx="3"/>
            <a:endCxn id="24" idx="1"/>
          </p:cNvCxnSpPr>
          <p:nvPr/>
        </p:nvCxnSpPr>
        <p:spPr>
          <a:xfrm flipV="1">
            <a:off x="5114287" y="4902179"/>
            <a:ext cx="405789" cy="775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99" y="5294992"/>
            <a:ext cx="593018" cy="7315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411" y="4536419"/>
            <a:ext cx="594406" cy="73152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93" y="4538558"/>
            <a:ext cx="604562" cy="7315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85" y="5290154"/>
            <a:ext cx="442570" cy="73152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8066289" y="4536419"/>
            <a:ext cx="0" cy="148525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10535" y="6027150"/>
            <a:ext cx="2743200" cy="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0945" y="5310880"/>
            <a:ext cx="0" cy="716270"/>
          </a:xfrm>
          <a:prstGeom prst="line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334339" y="5359379"/>
            <a:ext cx="2433483" cy="663677"/>
          </a:xfrm>
          <a:custGeom>
            <a:avLst/>
            <a:gdLst>
              <a:gd name="connsiteX0" fmla="*/ 0 w 2433483"/>
              <a:gd name="connsiteY0" fmla="*/ 663677 h 663677"/>
              <a:gd name="connsiteX1" fmla="*/ 29496 w 2433483"/>
              <a:gd name="connsiteY1" fmla="*/ 589935 h 663677"/>
              <a:gd name="connsiteX2" fmla="*/ 73742 w 2433483"/>
              <a:gd name="connsiteY2" fmla="*/ 560438 h 663677"/>
              <a:gd name="connsiteX3" fmla="*/ 132735 w 2433483"/>
              <a:gd name="connsiteY3" fmla="*/ 501445 h 663677"/>
              <a:gd name="connsiteX4" fmla="*/ 221225 w 2433483"/>
              <a:gd name="connsiteY4" fmla="*/ 442451 h 663677"/>
              <a:gd name="connsiteX5" fmla="*/ 250722 w 2433483"/>
              <a:gd name="connsiteY5" fmla="*/ 339212 h 663677"/>
              <a:gd name="connsiteX6" fmla="*/ 294967 w 2433483"/>
              <a:gd name="connsiteY6" fmla="*/ 309716 h 663677"/>
              <a:gd name="connsiteX7" fmla="*/ 324464 w 2433483"/>
              <a:gd name="connsiteY7" fmla="*/ 221225 h 663677"/>
              <a:gd name="connsiteX8" fmla="*/ 339212 w 2433483"/>
              <a:gd name="connsiteY8" fmla="*/ 73741 h 663677"/>
              <a:gd name="connsiteX9" fmla="*/ 353961 w 2433483"/>
              <a:gd name="connsiteY9" fmla="*/ 14748 h 663677"/>
              <a:gd name="connsiteX10" fmla="*/ 398206 w 2433483"/>
              <a:gd name="connsiteY10" fmla="*/ 0 h 663677"/>
              <a:gd name="connsiteX11" fmla="*/ 486696 w 2433483"/>
              <a:gd name="connsiteY11" fmla="*/ 14748 h 663677"/>
              <a:gd name="connsiteX12" fmla="*/ 545690 w 2433483"/>
              <a:gd name="connsiteY12" fmla="*/ 103238 h 663677"/>
              <a:gd name="connsiteX13" fmla="*/ 575187 w 2433483"/>
              <a:gd name="connsiteY13" fmla="*/ 147483 h 663677"/>
              <a:gd name="connsiteX14" fmla="*/ 663677 w 2433483"/>
              <a:gd name="connsiteY14" fmla="*/ 206477 h 663677"/>
              <a:gd name="connsiteX15" fmla="*/ 693174 w 2433483"/>
              <a:gd name="connsiteY15" fmla="*/ 294967 h 663677"/>
              <a:gd name="connsiteX16" fmla="*/ 781664 w 2433483"/>
              <a:gd name="connsiteY16" fmla="*/ 324464 h 663677"/>
              <a:gd name="connsiteX17" fmla="*/ 884903 w 2433483"/>
              <a:gd name="connsiteY17" fmla="*/ 309716 h 663677"/>
              <a:gd name="connsiteX18" fmla="*/ 943896 w 2433483"/>
              <a:gd name="connsiteY18" fmla="*/ 221225 h 663677"/>
              <a:gd name="connsiteX19" fmla="*/ 1032387 w 2433483"/>
              <a:gd name="connsiteY19" fmla="*/ 176980 h 663677"/>
              <a:gd name="connsiteX20" fmla="*/ 1120877 w 2433483"/>
              <a:gd name="connsiteY20" fmla="*/ 191729 h 663677"/>
              <a:gd name="connsiteX21" fmla="*/ 1165122 w 2433483"/>
              <a:gd name="connsiteY21" fmla="*/ 235974 h 663677"/>
              <a:gd name="connsiteX22" fmla="*/ 1224116 w 2433483"/>
              <a:gd name="connsiteY22" fmla="*/ 324464 h 663677"/>
              <a:gd name="connsiteX23" fmla="*/ 1268361 w 2433483"/>
              <a:gd name="connsiteY23" fmla="*/ 339212 h 663677"/>
              <a:gd name="connsiteX24" fmla="*/ 1445342 w 2433483"/>
              <a:gd name="connsiteY24" fmla="*/ 427703 h 663677"/>
              <a:gd name="connsiteX25" fmla="*/ 1489587 w 2433483"/>
              <a:gd name="connsiteY25" fmla="*/ 442451 h 663677"/>
              <a:gd name="connsiteX26" fmla="*/ 1563329 w 2433483"/>
              <a:gd name="connsiteY26" fmla="*/ 427703 h 663677"/>
              <a:gd name="connsiteX27" fmla="*/ 1607574 w 2433483"/>
              <a:gd name="connsiteY27" fmla="*/ 339212 h 663677"/>
              <a:gd name="connsiteX28" fmla="*/ 1651819 w 2433483"/>
              <a:gd name="connsiteY28" fmla="*/ 309716 h 663677"/>
              <a:gd name="connsiteX29" fmla="*/ 1740309 w 2433483"/>
              <a:gd name="connsiteY29" fmla="*/ 324464 h 663677"/>
              <a:gd name="connsiteX30" fmla="*/ 1769806 w 2433483"/>
              <a:gd name="connsiteY30" fmla="*/ 368709 h 663677"/>
              <a:gd name="connsiteX31" fmla="*/ 1858296 w 2433483"/>
              <a:gd name="connsiteY31" fmla="*/ 412954 h 663677"/>
              <a:gd name="connsiteX32" fmla="*/ 2035277 w 2433483"/>
              <a:gd name="connsiteY32" fmla="*/ 398206 h 663677"/>
              <a:gd name="connsiteX33" fmla="*/ 2138516 w 2433483"/>
              <a:gd name="connsiteY33" fmla="*/ 280219 h 663677"/>
              <a:gd name="connsiteX34" fmla="*/ 2182761 w 2433483"/>
              <a:gd name="connsiteY34" fmla="*/ 250722 h 663677"/>
              <a:gd name="connsiteX35" fmla="*/ 2241754 w 2433483"/>
              <a:gd name="connsiteY35" fmla="*/ 191729 h 663677"/>
              <a:gd name="connsiteX36" fmla="*/ 2315496 w 2433483"/>
              <a:gd name="connsiteY36" fmla="*/ 132735 h 663677"/>
              <a:gd name="connsiteX37" fmla="*/ 2344993 w 2433483"/>
              <a:gd name="connsiteY37" fmla="*/ 88490 h 663677"/>
              <a:gd name="connsiteX38" fmla="*/ 2433483 w 2433483"/>
              <a:gd name="connsiteY38" fmla="*/ 58993 h 66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433483" h="663677">
                <a:moveTo>
                  <a:pt x="0" y="663677"/>
                </a:moveTo>
                <a:cubicBezTo>
                  <a:pt x="9832" y="639096"/>
                  <a:pt x="14108" y="611478"/>
                  <a:pt x="29496" y="589935"/>
                </a:cubicBezTo>
                <a:cubicBezTo>
                  <a:pt x="39799" y="575511"/>
                  <a:pt x="62669" y="574279"/>
                  <a:pt x="73742" y="560438"/>
                </a:cubicBezTo>
                <a:cubicBezTo>
                  <a:pt x="130948" y="488931"/>
                  <a:pt x="36200" y="533623"/>
                  <a:pt x="132735" y="501445"/>
                </a:cubicBezTo>
                <a:cubicBezTo>
                  <a:pt x="162232" y="481780"/>
                  <a:pt x="212627" y="476843"/>
                  <a:pt x="221225" y="442451"/>
                </a:cubicBezTo>
                <a:cubicBezTo>
                  <a:pt x="222188" y="438600"/>
                  <a:pt x="243030" y="348827"/>
                  <a:pt x="250722" y="339212"/>
                </a:cubicBezTo>
                <a:cubicBezTo>
                  <a:pt x="261795" y="325371"/>
                  <a:pt x="280219" y="319548"/>
                  <a:pt x="294967" y="309716"/>
                </a:cubicBezTo>
                <a:cubicBezTo>
                  <a:pt x="304799" y="280219"/>
                  <a:pt x="321370" y="252163"/>
                  <a:pt x="324464" y="221225"/>
                </a:cubicBezTo>
                <a:cubicBezTo>
                  <a:pt x="329380" y="172064"/>
                  <a:pt x="332225" y="122651"/>
                  <a:pt x="339212" y="73741"/>
                </a:cubicBezTo>
                <a:cubicBezTo>
                  <a:pt x="342079" y="53675"/>
                  <a:pt x="341299" y="30576"/>
                  <a:pt x="353961" y="14748"/>
                </a:cubicBezTo>
                <a:cubicBezTo>
                  <a:pt x="363673" y="2609"/>
                  <a:pt x="383458" y="4916"/>
                  <a:pt x="398206" y="0"/>
                </a:cubicBezTo>
                <a:cubicBezTo>
                  <a:pt x="427703" y="4916"/>
                  <a:pt x="462198" y="-2400"/>
                  <a:pt x="486696" y="14748"/>
                </a:cubicBezTo>
                <a:cubicBezTo>
                  <a:pt x="515738" y="35078"/>
                  <a:pt x="526025" y="73741"/>
                  <a:pt x="545690" y="103238"/>
                </a:cubicBezTo>
                <a:cubicBezTo>
                  <a:pt x="555522" y="117986"/>
                  <a:pt x="560439" y="137651"/>
                  <a:pt x="575187" y="147483"/>
                </a:cubicBezTo>
                <a:lnTo>
                  <a:pt x="663677" y="206477"/>
                </a:lnTo>
                <a:cubicBezTo>
                  <a:pt x="673509" y="235974"/>
                  <a:pt x="663677" y="285135"/>
                  <a:pt x="693174" y="294967"/>
                </a:cubicBezTo>
                <a:lnTo>
                  <a:pt x="781664" y="324464"/>
                </a:lnTo>
                <a:cubicBezTo>
                  <a:pt x="816077" y="319548"/>
                  <a:pt x="852627" y="322626"/>
                  <a:pt x="884903" y="309716"/>
                </a:cubicBezTo>
                <a:cubicBezTo>
                  <a:pt x="960108" y="279634"/>
                  <a:pt x="907670" y="266507"/>
                  <a:pt x="943896" y="221225"/>
                </a:cubicBezTo>
                <a:cubicBezTo>
                  <a:pt x="964687" y="195236"/>
                  <a:pt x="1003242" y="186695"/>
                  <a:pt x="1032387" y="176980"/>
                </a:cubicBezTo>
                <a:cubicBezTo>
                  <a:pt x="1061884" y="181896"/>
                  <a:pt x="1093551" y="179584"/>
                  <a:pt x="1120877" y="191729"/>
                </a:cubicBezTo>
                <a:cubicBezTo>
                  <a:pt x="1139937" y="200200"/>
                  <a:pt x="1152317" y="219510"/>
                  <a:pt x="1165122" y="235974"/>
                </a:cubicBezTo>
                <a:cubicBezTo>
                  <a:pt x="1186887" y="263957"/>
                  <a:pt x="1190484" y="313254"/>
                  <a:pt x="1224116" y="324464"/>
                </a:cubicBezTo>
                <a:lnTo>
                  <a:pt x="1268361" y="339212"/>
                </a:lnTo>
                <a:cubicBezTo>
                  <a:pt x="1382720" y="415452"/>
                  <a:pt x="1323220" y="386996"/>
                  <a:pt x="1445342" y="427703"/>
                </a:cubicBezTo>
                <a:lnTo>
                  <a:pt x="1489587" y="442451"/>
                </a:lnTo>
                <a:cubicBezTo>
                  <a:pt x="1514168" y="437535"/>
                  <a:pt x="1541564" y="440140"/>
                  <a:pt x="1563329" y="427703"/>
                </a:cubicBezTo>
                <a:cubicBezTo>
                  <a:pt x="1609130" y="401531"/>
                  <a:pt x="1580482" y="373076"/>
                  <a:pt x="1607574" y="339212"/>
                </a:cubicBezTo>
                <a:cubicBezTo>
                  <a:pt x="1618647" y="325371"/>
                  <a:pt x="1637071" y="319548"/>
                  <a:pt x="1651819" y="309716"/>
                </a:cubicBezTo>
                <a:cubicBezTo>
                  <a:pt x="1681316" y="314632"/>
                  <a:pt x="1713562" y="311091"/>
                  <a:pt x="1740309" y="324464"/>
                </a:cubicBezTo>
                <a:cubicBezTo>
                  <a:pt x="1756163" y="332391"/>
                  <a:pt x="1757272" y="356175"/>
                  <a:pt x="1769806" y="368709"/>
                </a:cubicBezTo>
                <a:cubicBezTo>
                  <a:pt x="1798397" y="397300"/>
                  <a:pt x="1822309" y="400959"/>
                  <a:pt x="1858296" y="412954"/>
                </a:cubicBezTo>
                <a:cubicBezTo>
                  <a:pt x="1917290" y="408038"/>
                  <a:pt x="1977228" y="409816"/>
                  <a:pt x="2035277" y="398206"/>
                </a:cubicBezTo>
                <a:cubicBezTo>
                  <a:pt x="2096726" y="385916"/>
                  <a:pt x="2094275" y="309714"/>
                  <a:pt x="2138516" y="280219"/>
                </a:cubicBezTo>
                <a:lnTo>
                  <a:pt x="2182761" y="250722"/>
                </a:lnTo>
                <a:cubicBezTo>
                  <a:pt x="2214939" y="154187"/>
                  <a:pt x="2170247" y="248935"/>
                  <a:pt x="2241754" y="191729"/>
                </a:cubicBezTo>
                <a:cubicBezTo>
                  <a:pt x="2337054" y="115488"/>
                  <a:pt x="2204286" y="169804"/>
                  <a:pt x="2315496" y="132735"/>
                </a:cubicBezTo>
                <a:cubicBezTo>
                  <a:pt x="2325328" y="117987"/>
                  <a:pt x="2329962" y="97884"/>
                  <a:pt x="2344993" y="88490"/>
                </a:cubicBezTo>
                <a:cubicBezTo>
                  <a:pt x="2371359" y="72011"/>
                  <a:pt x="2433483" y="58993"/>
                  <a:pt x="2433483" y="589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187" y="536453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#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036317" y="5838390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t</a:t>
            </a:r>
            <a:endParaRPr lang="en-US"/>
          </a:p>
        </p:txBody>
      </p:sp>
      <p:sp>
        <p:nvSpPr>
          <p:cNvPr id="63" name="Right Arrow 62"/>
          <p:cNvSpPr/>
          <p:nvPr/>
        </p:nvSpPr>
        <p:spPr>
          <a:xfrm>
            <a:off x="3143833" y="5136904"/>
            <a:ext cx="550002" cy="30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>
            <a:off x="6407701" y="5136903"/>
            <a:ext cx="550002" cy="306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165216" y="1491853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Microsoft</a:t>
                      </a:r>
                      <a:r>
                        <a:rPr lang="en-US" altLang="zh-CN" b="0" baseline="0" dirty="0" smtClean="0"/>
                        <a:t> Academic Search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baseline="0" dirty="0" err="1" smtClean="0"/>
                        <a:t>Tencent</a:t>
                      </a:r>
                      <a:r>
                        <a:rPr lang="en-US" altLang="zh-CN" b="0" baseline="0" dirty="0" smtClean="0"/>
                        <a:t> Weibo mentions “@”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</a:rPr>
                        <a:t>0.794</a:t>
                      </a:r>
                      <a:endParaRPr lang="zh-CN" alt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</a:rPr>
                        <a:t>1.130</a:t>
                      </a:r>
                      <a:endParaRPr lang="zh-CN" alt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</a:rPr>
                        <a:t>0.932</a:t>
                      </a:r>
                      <a:endParaRPr lang="zh-CN" alt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</a:rPr>
                        <a:t>1.556</a:t>
                      </a:r>
                      <a:endParaRPr lang="zh-CN" alt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0.979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1.364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1.120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1.873</a:t>
                      </a:r>
                      <a:endParaRPr lang="zh-CN" altLang="en-US" sz="2400" dirty="0"/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 smtClean="0"/>
                        <a:t>Precision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vs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Recall</a:t>
                      </a:r>
                      <a:endParaRPr lang="zh-CN" altLang="en-US" sz="20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立方体 4"/>
          <p:cNvSpPr/>
          <p:nvPr/>
        </p:nvSpPr>
        <p:spPr>
          <a:xfrm>
            <a:off x="957304" y="235307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立方体 5"/>
          <p:cNvSpPr/>
          <p:nvPr/>
        </p:nvSpPr>
        <p:spPr>
          <a:xfrm>
            <a:off x="1518163" y="2408814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9" name="立方体 6"/>
          <p:cNvSpPr/>
          <p:nvPr/>
        </p:nvSpPr>
        <p:spPr>
          <a:xfrm>
            <a:off x="957303" y="2976997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0" name="立方体 7"/>
          <p:cNvSpPr/>
          <p:nvPr/>
        </p:nvSpPr>
        <p:spPr>
          <a:xfrm>
            <a:off x="957304" y="3649215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448" y="4225279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55" y="4225279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2"/>
          <p:cNvSpPr/>
          <p:nvPr/>
        </p:nvSpPr>
        <p:spPr>
          <a:xfrm>
            <a:off x="1907194" y="2230839"/>
            <a:ext cx="7115007" cy="593758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38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12432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4088" y="2147022"/>
            <a:ext cx="280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Evolutionary analysis:</a:t>
            </a: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Use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en-US" altLang="zh-CN" dirty="0" smtClean="0">
                <a:cs typeface="Times New Roman" panose="02020603050405020304" pitchFamily="18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and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" name="直接连接符 8"/>
          <p:cNvCxnSpPr>
            <a:stCxn id="12" idx="1"/>
          </p:cNvCxnSpPr>
          <p:nvPr/>
        </p:nvCxnSpPr>
        <p:spPr>
          <a:xfrm flipH="1">
            <a:off x="4860032" y="2470188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088" y="1500691"/>
            <a:ext cx="344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Re-decomposition:</a:t>
            </a: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Re-compute projection matrices</a:t>
            </a:r>
          </a:p>
        </p:txBody>
      </p:sp>
      <p:cxnSp>
        <p:nvCxnSpPr>
          <p:cNvPr id="10" name="直接连接符 12"/>
          <p:cNvCxnSpPr>
            <a:stCxn id="14" idx="1"/>
          </p:cNvCxnSpPr>
          <p:nvPr/>
        </p:nvCxnSpPr>
        <p:spPr>
          <a:xfrm flipH="1">
            <a:off x="4716016" y="1823857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3857118"/>
            <a:ext cx="280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Evolutionary analysis: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Use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en-US" altLang="zh-CN" dirty="0" smtClean="0">
                <a:cs typeface="Times New Roman" panose="02020603050405020304" pitchFamily="18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and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2" name="直接连接符 17"/>
          <p:cNvCxnSpPr/>
          <p:nvPr/>
        </p:nvCxnSpPr>
        <p:spPr>
          <a:xfrm flipH="1">
            <a:off x="4788024" y="4180284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4088" y="4491209"/>
            <a:ext cx="344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Re-decomposition: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Re-compute projection matrices</a:t>
            </a:r>
          </a:p>
        </p:txBody>
      </p:sp>
      <p:cxnSp>
        <p:nvCxnSpPr>
          <p:cNvPr id="14" name="直接连接符 19"/>
          <p:cNvCxnSpPr/>
          <p:nvPr/>
        </p:nvCxnSpPr>
        <p:spPr>
          <a:xfrm flipH="1" flipV="1">
            <a:off x="4932040" y="4580786"/>
            <a:ext cx="432048" cy="233589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95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Context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W1: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(CIKM’12,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TKDE’14,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129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environment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(mechanism)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spatiotemporal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(KDD’14,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physical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environment</a:t>
            </a:r>
            <a:endParaRPr lang="zh-CN" altLang="en-US" sz="2400" dirty="0" smtClean="0"/>
          </a:p>
          <a:p>
            <a:r>
              <a:rPr lang="en-US" altLang="zh-CN" sz="2800" dirty="0" smtClean="0"/>
              <a:t>Source</a:t>
            </a:r>
            <a:endParaRPr lang="zh-CN" altLang="en-US" sz="2800" dirty="0" smtClean="0"/>
          </a:p>
          <a:p>
            <a:pPr lvl="1"/>
            <a:r>
              <a:rPr lang="en-US" altLang="zh-CN" sz="2400" b="1" dirty="0" smtClean="0"/>
              <a:t>W3: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cross-domain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behaviors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(CIKM’12,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TKDE’15,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47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citations)</a:t>
            </a:r>
            <a:endParaRPr lang="zh-CN" altLang="en-US" sz="2400" b="1" dirty="0" smtClean="0"/>
          </a:p>
          <a:p>
            <a:pPr lvl="1"/>
            <a:r>
              <a:rPr lang="en-US" altLang="zh-CN" sz="2400" dirty="0" smtClean="0"/>
              <a:t>W4: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cross-platform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(AAAI’16)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矩形 7"/>
          <p:cNvSpPr/>
          <p:nvPr/>
        </p:nvSpPr>
        <p:spPr>
          <a:xfrm>
            <a:off x="762934" y="4150807"/>
            <a:ext cx="7661538" cy="7899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23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1424686"/>
            <a:ext cx="4033326" cy="137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98" y="2951888"/>
            <a:ext cx="2084312" cy="1527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2951888"/>
            <a:ext cx="2051264" cy="1478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10" y="1857910"/>
            <a:ext cx="4665749" cy="2310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4479090"/>
            <a:ext cx="5029442" cy="159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Start-Structured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21" y="1511300"/>
            <a:ext cx="6545757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08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48"/>
          <p:cNvSpPr/>
          <p:nvPr/>
        </p:nvSpPr>
        <p:spPr>
          <a:xfrm>
            <a:off x="6500754" y="3544236"/>
            <a:ext cx="503376" cy="5054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2359"/>
            <a:ext cx="4174761" cy="28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89578" y="2505512"/>
            <a:ext cx="1070548" cy="7780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89578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/>
          <p:cNvSpPr/>
          <p:nvPr/>
        </p:nvSpPr>
        <p:spPr>
          <a:xfrm>
            <a:off x="7260719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/>
          <p:cNvSpPr/>
          <p:nvPr/>
        </p:nvSpPr>
        <p:spPr>
          <a:xfrm>
            <a:off x="7260719" y="2505511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下箭头 46"/>
          <p:cNvSpPr/>
          <p:nvPr/>
        </p:nvSpPr>
        <p:spPr>
          <a:xfrm rot="7629485">
            <a:off x="6870519" y="3878246"/>
            <a:ext cx="453295" cy="39953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下箭头 46"/>
          <p:cNvSpPr/>
          <p:nvPr/>
        </p:nvSpPr>
        <p:spPr>
          <a:xfrm rot="13293322">
            <a:off x="6232411" y="3904670"/>
            <a:ext cx="453295" cy="40654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下箭头 46"/>
          <p:cNvSpPr/>
          <p:nvPr/>
        </p:nvSpPr>
        <p:spPr>
          <a:xfrm rot="2504436">
            <a:off x="6872954" y="3253164"/>
            <a:ext cx="453295" cy="42803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5295086" y="2582824"/>
            <a:ext cx="859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/>
              <a:t>R</a:t>
            </a:r>
            <a:r>
              <a:rPr lang="en-US" altLang="zh-CN" sz="2400" i="1" smtClean="0"/>
              <a:t>tgt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7202721" y="2566087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R</a:t>
            </a:r>
            <a:r>
              <a:rPr lang="en-US" altLang="zh-CN" sz="2400" i="1" dirty="0" smtClean="0"/>
              <a:t>aux1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5126419" y="4361563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R</a:t>
            </a:r>
            <a:r>
              <a:rPr lang="en-US" altLang="zh-CN" sz="2400" i="1" dirty="0" smtClean="0"/>
              <a:t>aux3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7202721" y="4378845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/>
              <a:t>R</a:t>
            </a:r>
            <a:r>
              <a:rPr lang="en-US" altLang="zh-CN" sz="2400" i="1" smtClean="0"/>
              <a:t>aux2</a:t>
            </a:r>
            <a:endParaRPr lang="en-US" sz="2400" dirty="0"/>
          </a:p>
        </p:txBody>
      </p:sp>
      <p:sp>
        <p:nvSpPr>
          <p:cNvPr id="27" name="矩形 48"/>
          <p:cNvSpPr/>
          <p:nvPr/>
        </p:nvSpPr>
        <p:spPr>
          <a:xfrm>
            <a:off x="1483238" y="3242844"/>
            <a:ext cx="2128612" cy="10273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46"/>
          <p:cNvSpPr/>
          <p:nvPr/>
        </p:nvSpPr>
        <p:spPr>
          <a:xfrm rot="7629485">
            <a:off x="6175105" y="3000880"/>
            <a:ext cx="453295" cy="88049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Rectangle 29"/>
          <p:cNvSpPr/>
          <p:nvPr/>
        </p:nvSpPr>
        <p:spPr>
          <a:xfrm>
            <a:off x="4815918" y="5196057"/>
            <a:ext cx="38730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Bridge: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Tie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strength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15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Algorithm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Hybrid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Walk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Updating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cross-domain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links</a:t>
            </a:r>
            <a:endParaRPr lang="zh-CN" altLang="en-US" dirty="0" smtClean="0">
              <a:solidFill>
                <a:srgbClr val="011C9A"/>
              </a:solidFill>
            </a:endParaRPr>
          </a:p>
          <a:p>
            <a:endParaRPr lang="zh-CN" altLang="en-US" dirty="0" smtClean="0">
              <a:solidFill>
                <a:srgbClr val="011C9A"/>
              </a:solidFill>
            </a:endParaRPr>
          </a:p>
          <a:p>
            <a:endParaRPr lang="zh-CN" altLang="en-US" dirty="0">
              <a:solidFill>
                <a:srgbClr val="011C9A"/>
              </a:solidFill>
            </a:endParaRPr>
          </a:p>
          <a:p>
            <a:endParaRPr lang="zh-CN" altLang="en-US" dirty="0" smtClean="0">
              <a:solidFill>
                <a:srgbClr val="011C9A"/>
              </a:solidFill>
            </a:endParaRPr>
          </a:p>
          <a:p>
            <a:r>
              <a:rPr lang="en-US" altLang="zh-CN" dirty="0" smtClean="0">
                <a:solidFill>
                  <a:srgbClr val="011C9A"/>
                </a:solidFill>
              </a:rPr>
              <a:t>Updating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within-domain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links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60" y="2191277"/>
            <a:ext cx="2978106" cy="167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31584"/>
            <a:ext cx="4319698" cy="166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5295508"/>
            <a:ext cx="4002374" cy="818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16" y="3208304"/>
            <a:ext cx="3773774" cy="735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4413320"/>
            <a:ext cx="4230974" cy="8821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2080740"/>
            <a:ext cx="3050357" cy="11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2499594"/>
            <a:ext cx="91440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4746787"/>
            <a:ext cx="9144001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977769"/>
            <a:ext cx="7277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</a:rPr>
              <a:t>Comparing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with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Random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Walk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with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Restarts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>
                <a:solidFill>
                  <a:srgbClr val="011C9A"/>
                </a:solidFill>
              </a:rPr>
              <a:t>M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odels</a:t>
            </a:r>
            <a:endParaRPr lang="en-US" sz="2400" i="1" dirty="0">
              <a:solidFill>
                <a:srgbClr val="011C9A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223510"/>
            <a:ext cx="7173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</a:rPr>
              <a:t>Comparing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with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Social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Recommendation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Baselines</a:t>
            </a:r>
            <a:endParaRPr lang="en-US" sz="2400" i="1" dirty="0">
              <a:solidFill>
                <a:srgbClr val="011C9A"/>
              </a:solidFill>
            </a:endParaRPr>
          </a:p>
        </p:txBody>
      </p:sp>
      <p:sp>
        <p:nvSpPr>
          <p:cNvPr id="12" name="矩形 2"/>
          <p:cNvSpPr/>
          <p:nvPr/>
        </p:nvSpPr>
        <p:spPr>
          <a:xfrm>
            <a:off x="104930" y="2697787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/>
        </p:nvSpPr>
        <p:spPr>
          <a:xfrm>
            <a:off x="104930" y="4935528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17" y="488422"/>
            <a:ext cx="2012883" cy="158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下箭头 46"/>
          <p:cNvSpPr/>
          <p:nvPr/>
        </p:nvSpPr>
        <p:spPr>
          <a:xfrm rot="10800000">
            <a:off x="6447269" y="1389452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下箭头 46"/>
          <p:cNvSpPr/>
          <p:nvPr/>
        </p:nvSpPr>
        <p:spPr>
          <a:xfrm rot="10800000">
            <a:off x="6447268" y="717377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01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Knowledge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transfer from auxiliary domains improves cold-start users’ behavior </a:t>
            </a:r>
            <a:r>
              <a:rPr lang="en-US" altLang="zh-CN" sz="2800" dirty="0" smtClean="0"/>
              <a:t>prediction</a:t>
            </a:r>
            <a:endParaRPr lang="zh-CN" altLang="en-US" sz="2800" dirty="0" smtClean="0"/>
          </a:p>
          <a:p>
            <a:pPr lvl="1"/>
            <a:r>
              <a:rPr lang="en-US" altLang="zh-CN" sz="2400" dirty="0"/>
              <a:t>Using aux. (label) data, </a:t>
            </a:r>
            <a:r>
              <a:rPr lang="en-US" altLang="zh-CN" sz="2400"/>
              <a:t>saving </a:t>
            </a:r>
            <a:r>
              <a:rPr lang="en-US" altLang="zh-CN" sz="2400" b="1" i="1" smtClean="0">
                <a:solidFill>
                  <a:srgbClr val="FF0000"/>
                </a:solidFill>
              </a:rPr>
              <a:t>60-70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% </a:t>
            </a:r>
            <a:r>
              <a:rPr lang="en-US" altLang="zh-CN" sz="2400" dirty="0"/>
              <a:t>tgt. (post) </a:t>
            </a:r>
            <a:r>
              <a:rPr lang="en-US" altLang="zh-CN" sz="2400" dirty="0" smtClean="0"/>
              <a:t>data</a:t>
            </a:r>
            <a:endParaRPr lang="en-US" altLang="zh-C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06" y="3073105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669650" y="3219606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35%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365394" y="3745654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35460" y="4099351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60%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492767" y="4514849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51408" y="3477268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0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29090" y="4159289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4"/>
          <p:cNvSpPr/>
          <p:nvPr/>
        </p:nvSpPr>
        <p:spPr>
          <a:xfrm>
            <a:off x="350401" y="4514849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18%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7" name="直接箭头连接符 15"/>
          <p:cNvCxnSpPr/>
          <p:nvPr/>
        </p:nvCxnSpPr>
        <p:spPr>
          <a:xfrm>
            <a:off x="2763241" y="4930348"/>
            <a:ext cx="1378017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65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Context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W1: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(CIKM’12,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TKDE’14,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129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online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environment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(mechanism)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spatiotemporal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(KDD’14,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physical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environment</a:t>
            </a:r>
            <a:endParaRPr lang="zh-CN" altLang="en-US" sz="2400" dirty="0" smtClean="0"/>
          </a:p>
          <a:p>
            <a:r>
              <a:rPr lang="en-US" altLang="zh-CN" sz="2800" dirty="0" smtClean="0"/>
              <a:t>Source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W3: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(CIKM’12,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TKDE’15,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47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citations)</a:t>
            </a:r>
            <a:endParaRPr lang="zh-CN" altLang="en-US" sz="2400" dirty="0" smtClean="0"/>
          </a:p>
          <a:p>
            <a:pPr lvl="1"/>
            <a:r>
              <a:rPr lang="en-US" altLang="zh-CN" sz="2400" b="1" dirty="0" smtClean="0"/>
              <a:t>W4: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Modeling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cross-platform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behaviors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(AAAI’16)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矩形 7"/>
          <p:cNvSpPr/>
          <p:nvPr/>
        </p:nvSpPr>
        <p:spPr>
          <a:xfrm>
            <a:off x="762934" y="4976717"/>
            <a:ext cx="7661538" cy="465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7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Behavioral </a:t>
            </a:r>
            <a:r>
              <a:rPr lang="en-US" altLang="zh-CN" dirty="0" smtClean="0"/>
              <a:t>Analytics/Modeling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934" y="1424686"/>
            <a:ext cx="6228132" cy="46883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8" name="矩形 7"/>
          <p:cNvSpPr/>
          <p:nvPr/>
        </p:nvSpPr>
        <p:spPr>
          <a:xfrm>
            <a:off x="2414754" y="4254046"/>
            <a:ext cx="4706912" cy="435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46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2" y="1511300"/>
            <a:ext cx="602511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Cross-Platform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7" y="1511300"/>
            <a:ext cx="766504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0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Observation: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Partially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Overlapped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Crowd</a:t>
            </a:r>
            <a:r>
              <a:rPr lang="en-US" altLang="zh-CN" sz="3200" dirty="0" smtClean="0"/>
              <a:t>s</a:t>
            </a:r>
            <a:r>
              <a:rPr lang="zh-CN" altLang="en-US" sz="3200" dirty="0" smtClean="0"/>
              <a:t>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91" y="488879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19" y="1765411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7" y="290133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5182120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9" name="Oval 8"/>
          <p:cNvSpPr/>
          <p:nvPr/>
        </p:nvSpPr>
        <p:spPr>
          <a:xfrm>
            <a:off x="457200" y="2041561"/>
            <a:ext cx="5320765" cy="4048997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95522" y="1506331"/>
            <a:ext cx="5036208" cy="395744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7" y="205430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7" y="3302263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5" y="3890537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20" y="2387775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4628582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14" y="3362407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73" y="2593899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76" y="445968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93" y="4373774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91" y="4206524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75" y="224280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13" y="3242120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51" y="173872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22" y="2815719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cxnSp>
        <p:nvCxnSpPr>
          <p:cNvPr id="25" name="Straight Connector 24"/>
          <p:cNvCxnSpPr>
            <a:stCxn id="17" idx="2"/>
            <a:endCxn id="9" idx="0"/>
          </p:cNvCxnSpPr>
          <p:nvPr/>
        </p:nvCxnSpPr>
        <p:spPr>
          <a:xfrm>
            <a:off x="1027681" y="4622057"/>
            <a:ext cx="948270" cy="2667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9" idx="0"/>
          </p:cNvCxnSpPr>
          <p:nvPr/>
        </p:nvCxnSpPr>
        <p:spPr>
          <a:xfrm>
            <a:off x="1336823" y="3632853"/>
            <a:ext cx="639128" cy="125594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2" idx="0"/>
          </p:cNvCxnSpPr>
          <p:nvPr/>
        </p:nvCxnSpPr>
        <p:spPr>
          <a:xfrm>
            <a:off x="1336823" y="3632853"/>
            <a:ext cx="1545453" cy="154926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2"/>
            <a:endCxn id="19" idx="0"/>
          </p:cNvCxnSpPr>
          <p:nvPr/>
        </p:nvCxnSpPr>
        <p:spPr>
          <a:xfrm>
            <a:off x="3339301" y="2974323"/>
            <a:ext cx="390814" cy="1654259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7" idx="3"/>
            <a:endCxn id="19" idx="0"/>
          </p:cNvCxnSpPr>
          <p:nvPr/>
        </p:nvCxnSpPr>
        <p:spPr>
          <a:xfrm>
            <a:off x="2625965" y="3607880"/>
            <a:ext cx="1104150" cy="1020702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3"/>
            <a:endCxn id="21" idx="1"/>
          </p:cNvCxnSpPr>
          <p:nvPr/>
        </p:nvCxnSpPr>
        <p:spPr>
          <a:xfrm flipV="1">
            <a:off x="2625965" y="2959659"/>
            <a:ext cx="1566908" cy="64822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5" idx="1"/>
          </p:cNvCxnSpPr>
          <p:nvPr/>
        </p:nvCxnSpPr>
        <p:spPr>
          <a:xfrm>
            <a:off x="3339301" y="2974323"/>
            <a:ext cx="1399690" cy="159796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1"/>
            <a:endCxn id="26" idx="2"/>
          </p:cNvCxnSpPr>
          <p:nvPr/>
        </p:nvCxnSpPr>
        <p:spPr>
          <a:xfrm flipH="1">
            <a:off x="3339301" y="2959659"/>
            <a:ext cx="853572" cy="1466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0" idx="1"/>
            <a:endCxn id="27" idx="3"/>
          </p:cNvCxnSpPr>
          <p:nvPr/>
        </p:nvCxnSpPr>
        <p:spPr>
          <a:xfrm flipH="1" flipV="1">
            <a:off x="2625965" y="3607880"/>
            <a:ext cx="1804149" cy="12028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  <a:endCxn id="19" idx="0"/>
          </p:cNvCxnSpPr>
          <p:nvPr/>
        </p:nvCxnSpPr>
        <p:spPr>
          <a:xfrm>
            <a:off x="2595472" y="2753535"/>
            <a:ext cx="1134643" cy="187504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7" idx="3"/>
            <a:endCxn id="12" idx="0"/>
          </p:cNvCxnSpPr>
          <p:nvPr/>
        </p:nvCxnSpPr>
        <p:spPr>
          <a:xfrm>
            <a:off x="2625965" y="3607880"/>
            <a:ext cx="256311" cy="15742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2"/>
            <a:endCxn id="21" idx="3"/>
          </p:cNvCxnSpPr>
          <p:nvPr/>
        </p:nvCxnSpPr>
        <p:spPr>
          <a:xfrm flipH="1">
            <a:off x="4924393" y="2496931"/>
            <a:ext cx="1503586" cy="462728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2"/>
            <a:endCxn id="20" idx="3"/>
          </p:cNvCxnSpPr>
          <p:nvPr/>
        </p:nvCxnSpPr>
        <p:spPr>
          <a:xfrm flipH="1">
            <a:off x="5161634" y="2470247"/>
            <a:ext cx="279277" cy="125792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2"/>
            <a:endCxn id="20" idx="3"/>
          </p:cNvCxnSpPr>
          <p:nvPr/>
        </p:nvCxnSpPr>
        <p:spPr>
          <a:xfrm flipH="1">
            <a:off x="5161634" y="2496931"/>
            <a:ext cx="1266345" cy="123123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2"/>
            <a:endCxn id="25" idx="3"/>
          </p:cNvCxnSpPr>
          <p:nvPr/>
        </p:nvCxnSpPr>
        <p:spPr>
          <a:xfrm flipH="1">
            <a:off x="5470511" y="2785827"/>
            <a:ext cx="1818756" cy="178645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25" idx="3"/>
          </p:cNvCxnSpPr>
          <p:nvPr/>
        </p:nvCxnSpPr>
        <p:spPr>
          <a:xfrm flipH="1">
            <a:off x="5470511" y="4033783"/>
            <a:ext cx="1661356" cy="53850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8" idx="2"/>
            <a:endCxn id="25" idx="3"/>
          </p:cNvCxnSpPr>
          <p:nvPr/>
        </p:nvCxnSpPr>
        <p:spPr>
          <a:xfrm>
            <a:off x="5440911" y="2470247"/>
            <a:ext cx="29600" cy="210203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2"/>
            <a:endCxn id="22" idx="0"/>
          </p:cNvCxnSpPr>
          <p:nvPr/>
        </p:nvCxnSpPr>
        <p:spPr>
          <a:xfrm flipH="1">
            <a:off x="6286136" y="2496931"/>
            <a:ext cx="141843" cy="196275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2"/>
            <a:endCxn id="24" idx="0"/>
          </p:cNvCxnSpPr>
          <p:nvPr/>
        </p:nvCxnSpPr>
        <p:spPr>
          <a:xfrm flipH="1">
            <a:off x="7426053" y="3547239"/>
            <a:ext cx="464829" cy="826535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6" idx="2"/>
            <a:endCxn id="24" idx="0"/>
          </p:cNvCxnSpPr>
          <p:nvPr/>
        </p:nvCxnSpPr>
        <p:spPr>
          <a:xfrm>
            <a:off x="7131867" y="4033783"/>
            <a:ext cx="294186" cy="33999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04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24" y="4348455"/>
            <a:ext cx="3154973" cy="1744374"/>
          </a:xfrm>
          <a:prstGeom prst="rect">
            <a:avLst/>
          </a:prstGeom>
        </p:spPr>
      </p:pic>
      <p:sp>
        <p:nvSpPr>
          <p:cNvPr id="6" name="立方体 35"/>
          <p:cNvSpPr/>
          <p:nvPr/>
        </p:nvSpPr>
        <p:spPr>
          <a:xfrm>
            <a:off x="2050818" y="2081134"/>
            <a:ext cx="1508760" cy="1288207"/>
          </a:xfrm>
          <a:prstGeom prst="cube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35"/>
          <p:cNvSpPr/>
          <p:nvPr/>
        </p:nvSpPr>
        <p:spPr>
          <a:xfrm>
            <a:off x="3559578" y="3043260"/>
            <a:ext cx="1508760" cy="1207538"/>
          </a:xfrm>
          <a:prstGeom prst="cube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1458989" y="282306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8989" y="206738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8989" y="3577267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B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696414"/>
            <a:ext cx="17549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/>
              <a:t>Sina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endParaRPr lang="zh-CN" altLang="en-US" sz="2400" dirty="0"/>
          </a:p>
          <a:p>
            <a:r>
              <a:rPr lang="en-US" altLang="zh-CN" sz="2400" dirty="0" smtClean="0"/>
              <a:t>users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72064" y="3231530"/>
            <a:ext cx="12650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/>
              <a:t>Douban</a:t>
            </a:r>
            <a:endParaRPr lang="zh-CN" altLang="en-US" sz="2400" dirty="0"/>
          </a:p>
          <a:p>
            <a:r>
              <a:rPr lang="en-US" altLang="zh-CN" sz="2400" dirty="0" smtClean="0"/>
              <a:t>users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909290" y="2261372"/>
            <a:ext cx="549699" cy="190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909290" y="2261372"/>
            <a:ext cx="549699" cy="9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1"/>
          </p:cNvCxnSpPr>
          <p:nvPr/>
        </p:nvCxnSpPr>
        <p:spPr>
          <a:xfrm flipV="1">
            <a:off x="1184139" y="3207787"/>
            <a:ext cx="274850" cy="53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1" idx="1"/>
          </p:cNvCxnSpPr>
          <p:nvPr/>
        </p:nvCxnSpPr>
        <p:spPr>
          <a:xfrm>
            <a:off x="1184139" y="3738850"/>
            <a:ext cx="274850" cy="22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13365" y="1365530"/>
            <a:ext cx="15392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Sina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Weibo</a:t>
            </a:r>
            <a:endParaRPr lang="zh-CN" altLang="en-US" sz="2000" dirty="0"/>
          </a:p>
          <a:p>
            <a:r>
              <a:rPr lang="en-US" altLang="zh-CN" sz="2000" dirty="0" smtClean="0"/>
              <a:t>tags/entities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3437756" y="1365530"/>
            <a:ext cx="17524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/>
              <a:t>Douban</a:t>
            </a:r>
            <a:endParaRPr lang="zh-CN" altLang="en-US" sz="2000" dirty="0"/>
          </a:p>
          <a:p>
            <a:r>
              <a:rPr lang="en-US" altLang="zh-CN" sz="2000" dirty="0"/>
              <a:t>m</a:t>
            </a:r>
            <a:r>
              <a:rPr lang="en-US" altLang="zh-CN" sz="2000" dirty="0" smtClean="0"/>
              <a:t>ovies/books</a:t>
            </a:r>
            <a:endParaRPr lang="en-US" sz="2000" dirty="0"/>
          </a:p>
        </p:txBody>
      </p:sp>
      <p:sp>
        <p:nvSpPr>
          <p:cNvPr id="8" name="立方体 35"/>
          <p:cNvSpPr/>
          <p:nvPr/>
        </p:nvSpPr>
        <p:spPr>
          <a:xfrm>
            <a:off x="2050818" y="3043260"/>
            <a:ext cx="3017520" cy="326081"/>
          </a:xfrm>
          <a:prstGeom prst="cube">
            <a:avLst>
              <a:gd name="adj" fmla="val 0"/>
            </a:avLst>
          </a:prstGeom>
          <a:solidFill>
            <a:srgbClr val="A2E5D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5376472" y="1497882"/>
          <a:ext cx="339852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542060"/>
                <a:gridCol w="110788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0.779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0.805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1.439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0.640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5376472" y="3792253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</a:rPr>
                        <a:t>0.429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0.464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0.267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0.666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下箭头 46"/>
          <p:cNvSpPr/>
          <p:nvPr/>
        </p:nvSpPr>
        <p:spPr>
          <a:xfrm rot="19141304">
            <a:off x="3254256" y="2868131"/>
            <a:ext cx="285370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7" name="下箭头 46"/>
          <p:cNvSpPr/>
          <p:nvPr/>
        </p:nvSpPr>
        <p:spPr>
          <a:xfrm rot="8363501">
            <a:off x="3587325" y="2611452"/>
            <a:ext cx="299597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9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Algorithm</a:t>
            </a:r>
            <a:r>
              <a:rPr lang="en-US" altLang="zh-CN" dirty="0" smtClean="0"/>
              <a:t>:</a:t>
            </a:r>
            <a:r>
              <a:rPr lang="zh-CN" altLang="en-US" dirty="0"/>
              <a:t> </a:t>
            </a:r>
            <a:r>
              <a:rPr lang="en-US" altLang="zh-CN" dirty="0" err="1" smtClean="0"/>
              <a:t>XPTrans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78" y="1511300"/>
            <a:ext cx="5753044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240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XPTrans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6924" y="1522296"/>
            <a:ext cx="4038600" cy="448868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Input</a:t>
            </a:r>
          </a:p>
          <a:p>
            <a:pPr lvl="1"/>
            <a:r>
              <a:rPr lang="en-US" altLang="zh-CN" sz="2000" dirty="0" smtClean="0"/>
              <a:t>Tgt./Aux. platform P/Q;</a:t>
            </a:r>
          </a:p>
          <a:p>
            <a:pPr lvl="1"/>
            <a:r>
              <a:rPr lang="en-US" altLang="zh-CN" sz="2000" dirty="0" smtClean="0"/>
              <a:t>Behavior data R(P)/R(Q);</a:t>
            </a:r>
          </a:p>
          <a:p>
            <a:pPr lvl="1"/>
            <a:r>
              <a:rPr lang="en-US" altLang="zh-CN" sz="2000" dirty="0" smtClean="0"/>
              <a:t>Observation W(P)/W(Q);</a:t>
            </a:r>
          </a:p>
          <a:p>
            <a:pPr lvl="1"/>
            <a:r>
              <a:rPr lang="en-US" altLang="zh-CN" sz="2000" dirty="0" smtClean="0"/>
              <a:t>Overlapping indicator W(P,Q),</a:t>
            </a:r>
          </a:p>
          <a:p>
            <a:r>
              <a:rPr lang="en-US" altLang="zh-CN" sz="2400" dirty="0" smtClean="0"/>
              <a:t>Output</a:t>
            </a:r>
          </a:p>
          <a:p>
            <a:pPr lvl="1"/>
            <a:r>
              <a:rPr lang="en-US" altLang="zh-CN" sz="2000" dirty="0" smtClean="0"/>
              <a:t>User latent representation U(P)/U(Q);</a:t>
            </a:r>
          </a:p>
          <a:p>
            <a:pPr lvl="1"/>
            <a:r>
              <a:rPr lang="en-US" altLang="zh-CN" sz="2000" dirty="0" smtClean="0"/>
              <a:t>Item latent representation V(P)/V(Q);</a:t>
            </a:r>
          </a:p>
          <a:p>
            <a:pPr lvl="1"/>
            <a:r>
              <a:rPr lang="en-US" altLang="zh-CN" sz="2000" dirty="0" smtClean="0"/>
              <a:t>Missing values in R(P)</a:t>
            </a:r>
            <a:endParaRPr lang="en-US" altLang="zh-CN" sz="2000" dirty="0" smtClean="0"/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mtClean="0"/>
              <a:t>Objective function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232" y="2879980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720894" y="2187605"/>
            <a:ext cx="22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</a:rPr>
              <a:t>Target platform</a:t>
            </a:r>
            <a:endParaRPr lang="zh-CN" altLang="en-US" sz="2400" dirty="0">
              <a:solidFill>
                <a:srgbClr val="011C9A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3112" y="2187605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</a:rPr>
              <a:t>Auxiliary platform</a:t>
            </a:r>
            <a:endParaRPr lang="zh-CN" altLang="en-US" sz="2400" dirty="0">
              <a:solidFill>
                <a:srgbClr val="011C9A"/>
              </a:solidFill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732516" y="2649270"/>
            <a:ext cx="270031" cy="230710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7941372" y="2649270"/>
            <a:ext cx="420350" cy="1052245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980259" y="5071370"/>
            <a:ext cx="38154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</a:rPr>
              <a:t>Overlapping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user similarity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</a:rPr>
              <a:t>(Pair-wise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regularization)</a:t>
            </a:r>
          </a:p>
        </p:txBody>
      </p:sp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6887993" y="4767943"/>
            <a:ext cx="345564" cy="303427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8605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 smtClean="0"/>
              <a:t>Results: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Leveraging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Auxiliary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Platform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/>
          </p:nvPr>
        </p:nvGraphicFramePr>
        <p:xfrm>
          <a:off x="457200" y="1880097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0.779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0.805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1.439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0.640</a:t>
                      </a:r>
                      <a:endParaRPr lang="zh-CN" altLang="en-US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/>
          </p:nvPr>
        </p:nvGraphicFramePr>
        <p:xfrm>
          <a:off x="457200" y="4035795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0.429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0.464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0.267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0.666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4480560" y="188009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1.164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(-19%)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0.702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(+9.7%)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480560" y="403579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0.411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(-4.2%)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0.487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(+5.0%)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3926352" y="3752076"/>
            <a:ext cx="483577" cy="5029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1323476" y="1324326"/>
            <a:ext cx="165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Transfer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5089359" y="1172211"/>
            <a:ext cx="28331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Same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37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Results:</a:t>
            </a:r>
            <a:r>
              <a:rPr lang="zh-CN" altLang="en-US" sz="3200" dirty="0"/>
              <a:t> </a:t>
            </a:r>
            <a:r>
              <a:rPr lang="en-US" altLang="zh-CN" sz="3200" dirty="0"/>
              <a:t>Leveraging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Spaces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4815840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0.722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(-38%)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(+17%)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815840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0.374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(-11%)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0.533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(+12%)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4337833" y="3813037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5424639" y="1156971"/>
            <a:ext cx="2746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Different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137162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0.757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1.164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0.702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/>
          </p:nvPr>
        </p:nvGraphicFramePr>
        <p:xfrm>
          <a:off x="137162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0.411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0.487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45961" y="1156971"/>
            <a:ext cx="28331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Same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4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Amazing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36657"/>
              </p:ext>
            </p:extLst>
          </p:nvPr>
        </p:nvGraphicFramePr>
        <p:xfrm>
          <a:off x="457200" y="1865349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0.779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0.805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1.439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0.640</a:t>
                      </a:r>
                      <a:endParaRPr lang="zh-CN" altLang="en-US" b="1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395230"/>
              </p:ext>
            </p:extLst>
          </p:nvPr>
        </p:nvGraphicFramePr>
        <p:xfrm>
          <a:off x="457200" y="4021047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0.429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0.464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0.267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/>
                        <a:t>0.666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/>
                        <a:t>Auxiliary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platform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data!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23476" y="1383318"/>
            <a:ext cx="165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Transfer</a:t>
            </a:r>
            <a:endParaRPr lang="en-US" sz="2000" b="1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815840" y="1864857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tweet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entity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Douban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movie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0.722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0.820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4815840" y="4020555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/>
                        <a:t>User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smtClean="0"/>
                        <a:t>set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/>
                        <a:t>Douban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book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endParaRPr lang="zh-CN" altLang="en-US" baseline="0" dirty="0" smtClean="0"/>
                    </a:p>
                    <a:p>
                      <a:r>
                        <a:rPr lang="en-US" altLang="zh-CN" baseline="0" dirty="0" err="1" smtClean="0"/>
                        <a:t>Weibo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social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tag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MAP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0.374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0.533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0.236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下箭头 46"/>
          <p:cNvSpPr/>
          <p:nvPr/>
        </p:nvSpPr>
        <p:spPr>
          <a:xfrm rot="16200000">
            <a:off x="4093992" y="3813037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5424639" y="1156971"/>
            <a:ext cx="27465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Transfer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via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Different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Spaces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5" name="矩形 48"/>
          <p:cNvSpPr/>
          <p:nvPr/>
        </p:nvSpPr>
        <p:spPr>
          <a:xfrm>
            <a:off x="1063619" y="3211819"/>
            <a:ext cx="2533021" cy="3700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8"/>
          <p:cNvSpPr/>
          <p:nvPr/>
        </p:nvSpPr>
        <p:spPr>
          <a:xfrm>
            <a:off x="5424639" y="3609347"/>
            <a:ext cx="2746586" cy="378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5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Results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Latent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Spaces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1511300"/>
            <a:ext cx="7573107" cy="45339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65714" y="4474030"/>
            <a:ext cx="636815" cy="473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Experience-Driven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Data-Driven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164893" y="1374622"/>
            <a:ext cx="4187826" cy="3651800"/>
            <a:chOff x="457200" y="1472057"/>
            <a:chExt cx="4187826" cy="3651800"/>
          </a:xfrm>
        </p:grpSpPr>
        <p:pic>
          <p:nvPicPr>
            <p:cNvPr id="2050" name="Picture 2" descr="http://www.news.appstate.edu/wp-content/uploads/2012/01/Sullivan2_PhysicalWorld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888761"/>
              <a:ext cx="4187826" cy="3235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396870" y="1472057"/>
              <a:ext cx="23084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/>
                <a:t>Physical World</a:t>
              </a:r>
              <a:endParaRPr lang="zh-CN" altLang="en-US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781861" y="1374622"/>
            <a:ext cx="4252835" cy="3651800"/>
            <a:chOff x="4781861" y="1472057"/>
            <a:chExt cx="4252835" cy="3651800"/>
          </a:xfrm>
        </p:grpSpPr>
        <p:pic>
          <p:nvPicPr>
            <p:cNvPr id="2052" name="Picture 4" descr="http://www.e-marketingassociates.com/wp-content/uploads/2015/07/3582297307_e085da976e_o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91"/>
            <a:stretch/>
          </p:blipFill>
          <p:spPr bwMode="auto">
            <a:xfrm>
              <a:off x="4781861" y="1888761"/>
              <a:ext cx="4252835" cy="3235096"/>
            </a:xfrm>
            <a:prstGeom prst="rect">
              <a:avLst/>
            </a:prstGeom>
            <a:ln w="952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22" name="文本框 21"/>
            <p:cNvSpPr txBox="1"/>
            <p:nvPr/>
          </p:nvSpPr>
          <p:spPr>
            <a:xfrm>
              <a:off x="5493895" y="1472057"/>
              <a:ext cx="278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 smtClean="0"/>
                <a:t>Online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Behavioral</a:t>
              </a:r>
              <a:r>
                <a:rPr lang="zh-CN" altLang="en-US" b="1" dirty="0" smtClean="0"/>
                <a:t> </a:t>
              </a:r>
              <a:r>
                <a:rPr lang="en-US" altLang="zh-CN" b="1" dirty="0" smtClean="0"/>
                <a:t>Data</a:t>
              </a:r>
              <a:endParaRPr lang="zh-CN" altLang="en-US" b="1" dirty="0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37098" y="5151274"/>
            <a:ext cx="88698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The human behaviors are broadly and deeply</a:t>
            </a:r>
            <a:endParaRPr lang="zh-CN" altLang="en-US" sz="2800" dirty="0" smtClean="0"/>
          </a:p>
          <a:p>
            <a:pPr algn="ctr"/>
            <a:r>
              <a:rPr lang="en-US" altLang="zh-CN" sz="2800" dirty="0" smtClean="0"/>
              <a:t>recorded in an unprecedented level.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2218" y="6101037"/>
            <a:ext cx="8804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This is the first time that we can get insights of human behaviors and the society from large scale real data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407356" y="3121978"/>
            <a:ext cx="329285" cy="286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8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261" y="178559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sz="2800" b="1" dirty="0" smtClean="0"/>
              <a:t>Data-Driven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Behavioral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Analytics</a:t>
            </a:r>
            <a:r>
              <a:rPr lang="zh-CN" altLang="en-US" sz="2800" b="1" dirty="0" smtClean="0"/>
              <a:t> 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76012" y="1374532"/>
            <a:ext cx="2600822" cy="984300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Prediction and Recommendation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76715" y="4873453"/>
            <a:ext cx="3058027" cy="1060143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Suspicious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Behavior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Detection</a:t>
            </a:r>
            <a:endParaRPr lang="zh-CN" altLang="en-US" sz="2400" dirty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(ISSI’16)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10" name="Elbow Connector 9"/>
          <p:cNvCxnSpPr>
            <a:stCxn id="2" idx="1"/>
            <a:endCxn id="9" idx="1"/>
          </p:cNvCxnSpPr>
          <p:nvPr/>
        </p:nvCxnSpPr>
        <p:spPr>
          <a:xfrm rot="10800000" flipH="1" flipV="1">
            <a:off x="976011" y="1866681"/>
            <a:ext cx="703" cy="3536843"/>
          </a:xfrm>
          <a:prstGeom prst="bentConnector3">
            <a:avLst>
              <a:gd name="adj1" fmla="val -32517781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121361" y="1068416"/>
            <a:ext cx="1851287" cy="654880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EBB100"/>
                </a:solidFill>
              </a:rPr>
              <a:t>Context</a:t>
            </a:r>
            <a:endParaRPr lang="en-US" sz="2400" dirty="0">
              <a:solidFill>
                <a:srgbClr val="EBB1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21361" y="3192346"/>
            <a:ext cx="1851287" cy="699065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EBB100"/>
                </a:solidFill>
              </a:rPr>
              <a:t>Source</a:t>
            </a:r>
            <a:endParaRPr lang="zh-CN" altLang="en-US" sz="2400" dirty="0" smtClean="0">
              <a:solidFill>
                <a:srgbClr val="EBB100"/>
              </a:solidFill>
            </a:endParaRPr>
          </a:p>
        </p:txBody>
      </p:sp>
      <p:cxnSp>
        <p:nvCxnSpPr>
          <p:cNvPr id="18" name="Elbow Connector 17"/>
          <p:cNvCxnSpPr>
            <a:stCxn id="14" idx="1"/>
            <a:endCxn id="15" idx="1"/>
          </p:cNvCxnSpPr>
          <p:nvPr/>
        </p:nvCxnSpPr>
        <p:spPr>
          <a:xfrm rot="10800000" flipV="1">
            <a:off x="4121361" y="1395855"/>
            <a:ext cx="12700" cy="2146023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0" idx="3"/>
          </p:cNvCxnSpPr>
          <p:nvPr/>
        </p:nvCxnSpPr>
        <p:spPr>
          <a:xfrm flipV="1">
            <a:off x="3568090" y="3149750"/>
            <a:ext cx="332923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461" y="3467644"/>
            <a:ext cx="674557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727882" y="408985"/>
            <a:ext cx="2263515" cy="720066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Social</a:t>
            </a:r>
            <a:r>
              <a:rPr lang="zh-CN" altLang="en-US" sz="2400" dirty="0" smtClean="0">
                <a:solidFill>
                  <a:srgbClr val="00B050"/>
                </a:solidFill>
              </a:rPr>
              <a:t> </a:t>
            </a: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(CIKM’12,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TKDE’14)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727882" y="1213296"/>
            <a:ext cx="2263515" cy="726854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Spatiotemporal</a:t>
            </a:r>
            <a:endParaRPr lang="zh-CN" altLang="en-US" sz="2400" dirty="0" smtClean="0">
              <a:solidFill>
                <a:srgbClr val="00B05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(KDD’14)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28" name="Elbow Connector 27"/>
          <p:cNvCxnSpPr>
            <a:stCxn id="26" idx="1"/>
            <a:endCxn id="27" idx="1"/>
          </p:cNvCxnSpPr>
          <p:nvPr/>
        </p:nvCxnSpPr>
        <p:spPr>
          <a:xfrm rot="10800000" flipV="1">
            <a:off x="6727882" y="769017"/>
            <a:ext cx="12700" cy="807705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" idx="3"/>
          </p:cNvCxnSpPr>
          <p:nvPr/>
        </p:nvCxnSpPr>
        <p:spPr>
          <a:xfrm flipV="1">
            <a:off x="3576834" y="1866681"/>
            <a:ext cx="315224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4" idx="3"/>
          </p:cNvCxnSpPr>
          <p:nvPr/>
        </p:nvCxnSpPr>
        <p:spPr>
          <a:xfrm flipV="1">
            <a:off x="5972648" y="1395855"/>
            <a:ext cx="544032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0018" y="4178802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EBB100"/>
                </a:solidFill>
              </a:rPr>
              <a:t>Intention</a:t>
            </a:r>
            <a:endParaRPr lang="en-US" sz="2800" dirty="0">
              <a:solidFill>
                <a:srgbClr val="EBB1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07469" y="4470776"/>
            <a:ext cx="4184576" cy="932749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Spotting and Catching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(WWW’14,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PAKDD’14,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KDD’14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en-US" altLang="zh-CN" dirty="0" smtClean="0">
                <a:solidFill>
                  <a:srgbClr val="FF0000"/>
                </a:solidFill>
              </a:rPr>
              <a:t>est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en-US" altLang="zh-CN" dirty="0" smtClean="0">
                <a:solidFill>
                  <a:srgbClr val="FF0000"/>
                </a:solidFill>
              </a:rPr>
              <a:t>aper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altLang="zh-CN" dirty="0" smtClean="0">
                <a:solidFill>
                  <a:srgbClr val="FF0000"/>
                </a:solidFill>
              </a:rPr>
              <a:t>inalist,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KAIS’15,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TKDD’16)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7469" y="5461531"/>
            <a:ext cx="4183928" cy="670824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Evaluating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Suspiciousness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(ICDM’15,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TKDE’16)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21" name="Elbow Connector 20"/>
          <p:cNvCxnSpPr>
            <a:stCxn id="19" idx="1"/>
            <a:endCxn id="20" idx="1"/>
          </p:cNvCxnSpPr>
          <p:nvPr/>
        </p:nvCxnSpPr>
        <p:spPr>
          <a:xfrm rot="10800000" flipV="1">
            <a:off x="4807469" y="4937151"/>
            <a:ext cx="12700" cy="859792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9" idx="3"/>
          </p:cNvCxnSpPr>
          <p:nvPr/>
        </p:nvCxnSpPr>
        <p:spPr>
          <a:xfrm>
            <a:off x="4034742" y="5403525"/>
            <a:ext cx="533329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740582" y="2807353"/>
            <a:ext cx="2263515" cy="760231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Cross-Domain</a:t>
            </a:r>
            <a:endParaRPr lang="zh-CN" altLang="en-US" sz="2400" dirty="0" smtClean="0">
              <a:solidFill>
                <a:srgbClr val="00B05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(CIKM’12,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TKDE’15)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40582" y="3676042"/>
            <a:ext cx="2263515" cy="744154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0B050"/>
                </a:solidFill>
              </a:rPr>
              <a:t>Cross-Platform</a:t>
            </a:r>
            <a:endParaRPr lang="zh-CN" altLang="en-US" sz="2400" dirty="0" smtClean="0">
              <a:solidFill>
                <a:srgbClr val="00B05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(AAAI’16)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  <p:cxnSp>
        <p:nvCxnSpPr>
          <p:cNvPr id="33" name="Elbow Connector 32"/>
          <p:cNvCxnSpPr>
            <a:stCxn id="30" idx="1"/>
            <a:endCxn id="32" idx="1"/>
          </p:cNvCxnSpPr>
          <p:nvPr/>
        </p:nvCxnSpPr>
        <p:spPr>
          <a:xfrm rot="10800000" flipV="1">
            <a:off x="6740582" y="3187469"/>
            <a:ext cx="12700" cy="860650"/>
          </a:xfrm>
          <a:prstGeom prst="bentConnector3">
            <a:avLst>
              <a:gd name="adj1" fmla="val 18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5" idx="3"/>
          </p:cNvCxnSpPr>
          <p:nvPr/>
        </p:nvCxnSpPr>
        <p:spPr>
          <a:xfrm>
            <a:off x="5972648" y="3541879"/>
            <a:ext cx="543824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27711" y="2108288"/>
            <a:ext cx="1851287" cy="699065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EBB100"/>
                </a:solidFill>
              </a:rPr>
              <a:t>Content</a:t>
            </a:r>
            <a:endParaRPr lang="zh-CN" altLang="en-US" sz="2400" dirty="0" smtClean="0">
              <a:solidFill>
                <a:srgbClr val="EBB100"/>
              </a:solidFill>
            </a:endParaRPr>
          </a:p>
        </p:txBody>
      </p:sp>
      <p:cxnSp>
        <p:nvCxnSpPr>
          <p:cNvPr id="45" name="Straight Connector 44"/>
          <p:cNvCxnSpPr>
            <a:endCxn id="44" idx="1"/>
          </p:cNvCxnSpPr>
          <p:nvPr/>
        </p:nvCxnSpPr>
        <p:spPr>
          <a:xfrm flipV="1">
            <a:off x="3904110" y="2457821"/>
            <a:ext cx="223601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67268" y="2759289"/>
            <a:ext cx="2600822" cy="780923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</a:rPr>
              <a:t>Summarization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(KDD’16)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8" name="Straight Connector 57"/>
          <p:cNvCxnSpPr>
            <a:endCxn id="50" idx="1"/>
          </p:cNvCxnSpPr>
          <p:nvPr/>
        </p:nvCxnSpPr>
        <p:spPr>
          <a:xfrm>
            <a:off x="753290" y="3149750"/>
            <a:ext cx="213978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727881" y="1987468"/>
            <a:ext cx="2263515" cy="760231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011C9A"/>
                </a:solidFill>
              </a:rPr>
              <a:t>Aspect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and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Attribute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Mining</a:t>
            </a:r>
            <a:endParaRPr lang="zh-CN" altLang="en-US" sz="2000" dirty="0" smtClean="0">
              <a:solidFill>
                <a:srgbClr val="011C9A"/>
              </a:solidFill>
            </a:endParaRPr>
          </a:p>
        </p:txBody>
      </p:sp>
      <p:cxnSp>
        <p:nvCxnSpPr>
          <p:cNvPr id="38" name="Straight Connector 37"/>
          <p:cNvCxnSpPr>
            <a:stCxn id="44" idx="3"/>
          </p:cNvCxnSpPr>
          <p:nvPr/>
        </p:nvCxnSpPr>
        <p:spPr>
          <a:xfrm>
            <a:off x="5978998" y="2457821"/>
            <a:ext cx="761584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1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000" dirty="0" smtClean="0"/>
              <a:t>[1]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Meng</a:t>
            </a:r>
            <a:r>
              <a:rPr lang="zh-CN" altLang="en-US" sz="2000" dirty="0"/>
              <a:t> </a:t>
            </a:r>
            <a:r>
              <a:rPr lang="en-US" altLang="zh-CN" sz="2000" dirty="0"/>
              <a:t>Jiang,</a:t>
            </a:r>
            <a:r>
              <a:rPr lang="zh-CN" altLang="en-US" sz="2000" dirty="0"/>
              <a:t> </a:t>
            </a:r>
            <a:r>
              <a:rPr lang="en-US" altLang="zh-CN" sz="2000" dirty="0"/>
              <a:t>Peng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Cui,</a:t>
            </a:r>
            <a:r>
              <a:rPr lang="en-US" altLang="zh-CN" sz="2000" dirty="0"/>
              <a:t> </a:t>
            </a:r>
            <a:r>
              <a:rPr lang="en-US" altLang="zh-CN" sz="2000" dirty="0" err="1" smtClean="0"/>
              <a:t>Rui</a:t>
            </a:r>
            <a:r>
              <a:rPr lang="en-US" altLang="zh-CN" sz="2000" dirty="0" smtClean="0"/>
              <a:t> Liu, </a:t>
            </a:r>
            <a:r>
              <a:rPr lang="en-US" altLang="zh-CN" sz="2000" dirty="0" err="1" smtClean="0"/>
              <a:t>Qiang</a:t>
            </a:r>
            <a:r>
              <a:rPr lang="en-US" altLang="zh-CN" sz="2000" dirty="0" smtClean="0"/>
              <a:t> Yang, </a:t>
            </a:r>
            <a:r>
              <a:rPr lang="en-US" altLang="zh-CN" sz="2000" dirty="0" err="1" smtClean="0"/>
              <a:t>Fei</a:t>
            </a:r>
            <a:r>
              <a:rPr lang="en-US" altLang="zh-CN" sz="2000" dirty="0" smtClean="0"/>
              <a:t> Wang, </a:t>
            </a:r>
            <a:r>
              <a:rPr lang="en-US" altLang="zh-CN" sz="2000" dirty="0" err="1" smtClean="0"/>
              <a:t>Wenwu</a:t>
            </a:r>
            <a:r>
              <a:rPr lang="en-US" altLang="zh-CN" sz="2000" dirty="0" smtClean="0"/>
              <a:t> Zhu, </a:t>
            </a:r>
            <a:r>
              <a:rPr lang="en-US" altLang="zh-CN" sz="2000" dirty="0" err="1" smtClean="0"/>
              <a:t>Shiqiang</a:t>
            </a:r>
            <a:r>
              <a:rPr lang="en-US" altLang="zh-CN" sz="2000" dirty="0" smtClean="0"/>
              <a:t> Yang. “Social Contextual Recommendation”, ACM CIKM 2012.</a:t>
            </a:r>
          </a:p>
          <a:p>
            <a:pPr marL="0" indent="0">
              <a:buNone/>
            </a:pPr>
            <a:r>
              <a:rPr lang="en-US" altLang="zh-CN" sz="2000" dirty="0" smtClean="0"/>
              <a:t>[</a:t>
            </a:r>
            <a:r>
              <a:rPr lang="en-US" altLang="zh-CN" sz="2000" dirty="0" smtClean="0"/>
              <a:t>2]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Jiang,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Peng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Cui,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Fei</a:t>
            </a:r>
            <a:r>
              <a:rPr lang="en-US" altLang="zh-CN" sz="2000" dirty="0" smtClean="0"/>
              <a:t> Wang, </a:t>
            </a:r>
            <a:r>
              <a:rPr lang="en-US" altLang="zh-CN" sz="2000" dirty="0" err="1" smtClean="0"/>
              <a:t>Wenwu</a:t>
            </a:r>
            <a:r>
              <a:rPr lang="en-US" altLang="zh-CN" sz="2000" dirty="0" smtClean="0"/>
              <a:t> Zhu, </a:t>
            </a:r>
            <a:r>
              <a:rPr lang="en-US" altLang="zh-CN" sz="2000" dirty="0" err="1" smtClean="0"/>
              <a:t>Shiqiang</a:t>
            </a:r>
            <a:r>
              <a:rPr lang="en-US" altLang="zh-CN" sz="2000" dirty="0" smtClean="0"/>
              <a:t> Yang</a:t>
            </a:r>
            <a:r>
              <a:rPr lang="en-US" altLang="zh-CN" sz="2000" dirty="0"/>
              <a:t>. “Scalable Recommendation with Social Contextual </a:t>
            </a:r>
            <a:r>
              <a:rPr lang="en-US" altLang="zh-CN" sz="2000" dirty="0" smtClean="0"/>
              <a:t>Information”, IEEE TKDE 2014. </a:t>
            </a:r>
            <a:r>
              <a:rPr lang="en-US" altLang="zh-CN" sz="2000" dirty="0"/>
              <a:t>(IF=2.07</a:t>
            </a:r>
            <a:r>
              <a:rPr lang="en-US" altLang="zh-CN" sz="2000" dirty="0" smtClean="0"/>
              <a:t>)</a:t>
            </a:r>
          </a:p>
          <a:p>
            <a:pPr marL="0" indent="0">
              <a:buNone/>
            </a:pPr>
            <a:r>
              <a:rPr lang="en-US" altLang="zh-CN" sz="2000" dirty="0" smtClean="0"/>
              <a:t>[</a:t>
            </a:r>
            <a:r>
              <a:rPr lang="en-US" altLang="zh-CN" sz="2000" dirty="0" smtClean="0"/>
              <a:t>3]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 Jiang, Peng Cui, </a:t>
            </a:r>
            <a:r>
              <a:rPr lang="en-US" altLang="zh-CN" sz="2000" dirty="0" err="1" smtClean="0"/>
              <a:t>Fei</a:t>
            </a:r>
            <a:r>
              <a:rPr lang="en-US" altLang="zh-CN" sz="2000" dirty="0" smtClean="0"/>
              <a:t> Wang, </a:t>
            </a:r>
            <a:r>
              <a:rPr lang="en-US" altLang="zh-CN" sz="2000" dirty="0" err="1" smtClean="0"/>
              <a:t>Xinran</a:t>
            </a:r>
            <a:r>
              <a:rPr lang="en-US" altLang="zh-CN" sz="2000" dirty="0" smtClean="0"/>
              <a:t> Xu, </a:t>
            </a:r>
            <a:r>
              <a:rPr lang="en-US" altLang="zh-CN" sz="2000" dirty="0" err="1" smtClean="0"/>
              <a:t>Wenwu</a:t>
            </a:r>
            <a:r>
              <a:rPr lang="en-US" altLang="zh-CN" sz="2000" dirty="0" smtClean="0"/>
              <a:t> Zhu, </a:t>
            </a:r>
            <a:r>
              <a:rPr lang="en-US" altLang="zh-CN" sz="2000" dirty="0" err="1" smtClean="0"/>
              <a:t>Shiqiang</a:t>
            </a:r>
            <a:r>
              <a:rPr lang="en-US" altLang="zh-CN" sz="2000" dirty="0" smtClean="0"/>
              <a:t> Yang</a:t>
            </a:r>
            <a:r>
              <a:rPr lang="en-US" altLang="zh-CN" sz="2000" dirty="0"/>
              <a:t>. “FEMA: Flexible Evolutionary Multi-Faceted Analysis for Dynamic Behavioral Pattern </a:t>
            </a:r>
            <a:r>
              <a:rPr lang="en-US" altLang="zh-CN" sz="2000" dirty="0" smtClean="0"/>
              <a:t>Discovery”, ACM SIGKDD 2014. (Oral, ACC=14.6%)</a:t>
            </a:r>
          </a:p>
          <a:p>
            <a:pPr marL="0" indent="0">
              <a:buNone/>
            </a:pPr>
            <a:r>
              <a:rPr lang="en-US" altLang="zh-CN" sz="2000" dirty="0" smtClean="0"/>
              <a:t>[</a:t>
            </a:r>
            <a:r>
              <a:rPr lang="en-US" altLang="zh-CN" sz="2000" dirty="0" smtClean="0"/>
              <a:t>4]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 Jiang, Peng Cui, </a:t>
            </a:r>
            <a:r>
              <a:rPr lang="en-US" altLang="zh-CN" sz="2000" dirty="0" err="1" smtClean="0"/>
              <a:t>Fei</a:t>
            </a:r>
            <a:r>
              <a:rPr lang="en-US" altLang="zh-CN" sz="2000" dirty="0" smtClean="0"/>
              <a:t> Wang, </a:t>
            </a:r>
            <a:r>
              <a:rPr lang="en-US" altLang="zh-CN" sz="2000" dirty="0" err="1" smtClean="0"/>
              <a:t>Qiang</a:t>
            </a:r>
            <a:r>
              <a:rPr lang="en-US" altLang="zh-CN" sz="2000" dirty="0" smtClean="0"/>
              <a:t> Yang, </a:t>
            </a:r>
            <a:r>
              <a:rPr lang="en-US" altLang="zh-CN" sz="2000" dirty="0" err="1" smtClean="0"/>
              <a:t>Wenwu</a:t>
            </a:r>
            <a:r>
              <a:rPr lang="en-US" altLang="zh-CN" sz="2000" dirty="0" smtClean="0"/>
              <a:t> Zhu, </a:t>
            </a:r>
            <a:r>
              <a:rPr lang="en-US" altLang="zh-CN" sz="2000" dirty="0" err="1" smtClean="0"/>
              <a:t>Shiqiang</a:t>
            </a:r>
            <a:r>
              <a:rPr lang="en-US" altLang="zh-CN" sz="2000" dirty="0" smtClean="0"/>
              <a:t> Yang</a:t>
            </a:r>
            <a:r>
              <a:rPr lang="en-US" altLang="zh-CN" sz="2000" dirty="0"/>
              <a:t>. “Social Recommendation across Multiple Relational </a:t>
            </a:r>
            <a:r>
              <a:rPr lang="en-US" altLang="zh-CN" sz="2000" dirty="0" smtClean="0"/>
              <a:t>Domains”, ACM CIKM 2012.</a:t>
            </a:r>
          </a:p>
          <a:p>
            <a:pPr marL="0" indent="0">
              <a:buNone/>
            </a:pPr>
            <a:r>
              <a:rPr lang="en-US" altLang="zh-CN" sz="2000" dirty="0" smtClean="0"/>
              <a:t>[5]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Meng</a:t>
            </a:r>
            <a:r>
              <a:rPr lang="zh-CN" altLang="en-US" sz="2000" dirty="0"/>
              <a:t> </a:t>
            </a:r>
            <a:r>
              <a:rPr lang="en-US" altLang="zh-CN" sz="2000" dirty="0"/>
              <a:t>Jiang,</a:t>
            </a:r>
            <a:r>
              <a:rPr lang="zh-CN" altLang="en-US" sz="2000" dirty="0"/>
              <a:t> </a:t>
            </a:r>
            <a:r>
              <a:rPr lang="en-US" altLang="zh-CN" sz="2000" dirty="0"/>
              <a:t>Peng</a:t>
            </a:r>
            <a:r>
              <a:rPr lang="zh-CN" altLang="en-US" sz="2000" dirty="0"/>
              <a:t> </a:t>
            </a:r>
            <a:r>
              <a:rPr lang="en-US" altLang="zh-CN" sz="2000" dirty="0"/>
              <a:t>Cui,</a:t>
            </a:r>
            <a:r>
              <a:rPr lang="zh-CN" altLang="en-US" sz="2000" dirty="0"/>
              <a:t> </a:t>
            </a:r>
            <a:r>
              <a:rPr lang="en-US" altLang="zh-CN" sz="2000" dirty="0" err="1" smtClean="0"/>
              <a:t>Xumin</a:t>
            </a:r>
            <a:r>
              <a:rPr lang="en-US" altLang="zh-CN" sz="2000" dirty="0" smtClean="0"/>
              <a:t> Chen, </a:t>
            </a:r>
            <a:r>
              <a:rPr lang="en-US" altLang="zh-CN" sz="2000" dirty="0" err="1" smtClean="0"/>
              <a:t>Fei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Zhu,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Recommendation with Cross-Domain Transferable </a:t>
            </a:r>
            <a:r>
              <a:rPr lang="en-US" altLang="zh-CN" sz="2000" dirty="0" smtClean="0"/>
              <a:t>Knowledge”, IEEE </a:t>
            </a:r>
            <a:r>
              <a:rPr lang="en-US" altLang="zh-CN" sz="2000" dirty="0"/>
              <a:t>TKDE </a:t>
            </a:r>
            <a:r>
              <a:rPr lang="en-US" altLang="zh-CN" sz="2000" dirty="0" smtClean="0"/>
              <a:t>2015. (IF=2.07)</a:t>
            </a:r>
          </a:p>
          <a:p>
            <a:pPr marL="0" indent="0">
              <a:buNone/>
            </a:pPr>
            <a:r>
              <a:rPr lang="en-US" altLang="zh-CN" sz="2000" dirty="0" smtClean="0"/>
              <a:t>[6] Meng Jiang, Peng Cui, Nicholas Jing Yuan, Xing </a:t>
            </a:r>
            <a:r>
              <a:rPr lang="en-US" altLang="zh-CN" sz="2000" dirty="0" err="1" smtClean="0"/>
              <a:t>Xie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Shiqiang</a:t>
            </a:r>
            <a:r>
              <a:rPr lang="en-US" altLang="zh-CN" sz="2000" dirty="0" smtClean="0"/>
              <a:t> Yang</a:t>
            </a:r>
            <a:r>
              <a:rPr lang="en-US" altLang="zh-CN" sz="2000" dirty="0"/>
              <a:t>. “Little is Much: Bridging Cross-Platform Behaviors through Overlapped </a:t>
            </a:r>
            <a:r>
              <a:rPr lang="en-US" altLang="zh-CN" sz="2000" dirty="0" smtClean="0"/>
              <a:t>Crowds”, AAAI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3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(FEMA)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0" y="1197290"/>
            <a:ext cx="6684439" cy="496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(FEMA)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2" y="1259416"/>
            <a:ext cx="6625836" cy="49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1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(FEMA)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http://www.meng-jiang.com/demos/fema/mas/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48" y="2078932"/>
            <a:ext cx="6617503" cy="40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8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XPTrans</a:t>
            </a:r>
            <a:r>
              <a:rPr lang="en-US" altLang="zh-CN" dirty="0" smtClean="0"/>
              <a:t>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03" y="1424686"/>
            <a:ext cx="7313669" cy="4533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0" y="4570111"/>
            <a:ext cx="15520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r>
              <a:rPr lang="en-US" altLang="zh-CN" sz="4400" b="1" dirty="0" smtClean="0">
                <a:solidFill>
                  <a:srgbClr val="FF0000"/>
                </a:solidFill>
                <a:sym typeface="Wingdings"/>
              </a:rPr>
              <a:t>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B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6506" y="418539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93367" y="314040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C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30119" y="2650046"/>
            <a:ext cx="15520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</a:rPr>
              <a:t>A</a:t>
            </a:r>
            <a:r>
              <a:rPr lang="en-US" altLang="zh-CN" sz="4400" b="1" dirty="0" smtClean="0">
                <a:solidFill>
                  <a:srgbClr val="FF0000"/>
                </a:solidFill>
                <a:sym typeface="Wingdings"/>
              </a:rPr>
              <a:t>B</a:t>
            </a:r>
            <a:endParaRPr lang="en-US" sz="4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016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Behaviors are Complex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1579467"/>
              </p:ext>
            </p:extLst>
          </p:nvPr>
        </p:nvGraphicFramePr>
        <p:xfrm>
          <a:off x="457200" y="1511300"/>
          <a:ext cx="8229600" cy="4533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Content 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74" name="Picture 2" descr="http://improvedusability.com/wp-content/uploads/2014/07/3-Interaction-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3561"/>
            <a:ext cx="4534524" cy="453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article.sapub.org/image/10.5923.j.computer.20110101.04_001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56"/>
          <a:stretch/>
        </p:blipFill>
        <p:spPr bwMode="auto">
          <a:xfrm>
            <a:off x="5571438" y="3810823"/>
            <a:ext cx="3502820" cy="174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右箭头 2"/>
          <p:cNvSpPr/>
          <p:nvPr/>
        </p:nvSpPr>
        <p:spPr>
          <a:xfrm>
            <a:off x="5087852" y="4316278"/>
            <a:ext cx="324806" cy="79816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87852" y="2177512"/>
            <a:ext cx="3870168" cy="12786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Preference is</a:t>
            </a:r>
          </a:p>
          <a:p>
            <a:pPr algn="ctr"/>
            <a:r>
              <a:rPr lang="en-US" altLang="zh-CN" sz="2400" dirty="0" smtClean="0"/>
              <a:t>an </a:t>
            </a:r>
            <a:r>
              <a:rPr lang="en-US" altLang="zh-CN" sz="2400" dirty="0" smtClean="0"/>
              <a:t>important driving </a:t>
            </a:r>
            <a:r>
              <a:rPr lang="en-US" altLang="zh-CN" sz="2400" dirty="0" smtClean="0"/>
              <a:t>factor</a:t>
            </a:r>
          </a:p>
          <a:p>
            <a:pPr algn="ctr"/>
            <a:r>
              <a:rPr lang="en-US" altLang="zh-CN" sz="2400" dirty="0" smtClean="0"/>
              <a:t>for behavior </a:t>
            </a:r>
            <a:r>
              <a:rPr lang="en-US" altLang="zh-CN" sz="2400" dirty="0" smtClean="0"/>
              <a:t>modeling.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901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Social 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5228861" y="2947282"/>
            <a:ext cx="3870168" cy="12786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Human behaviors</a:t>
            </a:r>
          </a:p>
          <a:p>
            <a:pPr algn="ctr"/>
            <a:r>
              <a:rPr lang="en-US" altLang="zh-CN" sz="2400" dirty="0" smtClean="0"/>
              <a:t>are highly </a:t>
            </a:r>
            <a:r>
              <a:rPr lang="en-US" altLang="zh-CN" sz="2400" dirty="0" smtClean="0"/>
              <a:t>dependent </a:t>
            </a:r>
            <a:r>
              <a:rPr lang="en-US" altLang="zh-CN" sz="2400" dirty="0" smtClean="0"/>
              <a:t>on</a:t>
            </a:r>
          </a:p>
          <a:p>
            <a:pPr algn="ctr"/>
            <a:r>
              <a:rPr lang="en-US" altLang="zh-CN" sz="2400" dirty="0" smtClean="0"/>
              <a:t>social </a:t>
            </a:r>
            <a:r>
              <a:rPr lang="en-US" altLang="zh-CN" sz="2400" dirty="0" smtClean="0"/>
              <a:t>peers.</a:t>
            </a:r>
            <a:endParaRPr lang="zh-CN" altLang="en-US" sz="2400" dirty="0"/>
          </a:p>
        </p:txBody>
      </p:sp>
      <p:pic>
        <p:nvPicPr>
          <p:cNvPr id="7170" name="Picture 2" descr="http://mastersofmedia.hum.uva.nl/wp-content/uploads/2011/11/NetworkFilter_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80" y="1538207"/>
            <a:ext cx="4903605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5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Related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5228861" y="2947282"/>
            <a:ext cx="3870168" cy="127861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Rich </a:t>
            </a:r>
            <a:r>
              <a:rPr lang="en-US" altLang="zh-CN" sz="2400" dirty="0" smtClean="0"/>
              <a:t>contextual information:</a:t>
            </a:r>
          </a:p>
          <a:p>
            <a:pPr algn="ctr"/>
            <a:r>
              <a:rPr lang="en-US" altLang="zh-CN" sz="2400" dirty="0" smtClean="0"/>
              <a:t>time (when), location (where), channel (how)…</a:t>
            </a:r>
            <a:r>
              <a:rPr lang="en-US" altLang="zh-CN" sz="2400" dirty="0" smtClean="0"/>
              <a:t> </a:t>
            </a:r>
            <a:endParaRPr lang="zh-CN" altLang="en-US" sz="2400" dirty="0"/>
          </a:p>
        </p:txBody>
      </p:sp>
      <p:pic>
        <p:nvPicPr>
          <p:cNvPr id="8194" name="Picture 2" descr="http://www.drchaos.com/wp-content/uploads/2014/11/context-aware-securit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9" y="2004569"/>
            <a:ext cx="5051915" cy="330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52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068ABC0B-D28E-5E43-B951-98841F2AEF8A}" vid="{439ADCF2-AE7F-C74D-A736-63B0F1AEF5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meng-uiuc</Template>
  <TotalTime>4835</TotalTime>
  <Words>1857</Words>
  <Application>Microsoft Macintosh PowerPoint</Application>
  <PresentationFormat>On-screen Show (4:3)</PresentationFormat>
  <Paragraphs>653</Paragraphs>
  <Slides>56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Calibri</vt:lpstr>
      <vt:lpstr>Times New Roman</vt:lpstr>
      <vt:lpstr>Wingdings</vt:lpstr>
      <vt:lpstr>华文新魏</vt:lpstr>
      <vt:lpstr>宋体</vt:lpstr>
      <vt:lpstr>微软雅黑</vt:lpstr>
      <vt:lpstr>Arial</vt:lpstr>
      <vt:lpstr>meng</vt:lpstr>
      <vt:lpstr>PowerPoint Presentation</vt:lpstr>
      <vt:lpstr>Behavior</vt:lpstr>
      <vt:lpstr>Behavioral Analytics</vt:lpstr>
      <vt:lpstr>Behavioral Analytics/Modeling</vt:lpstr>
      <vt:lpstr>From Experience-Driven to Data-Driven</vt:lpstr>
      <vt:lpstr>Behaviors are Complex</vt:lpstr>
      <vt:lpstr>Content Related</vt:lpstr>
      <vt:lpstr>Social Related</vt:lpstr>
      <vt:lpstr>Context Related</vt:lpstr>
      <vt:lpstr>Modeling Complex Behavior</vt:lpstr>
      <vt:lpstr>Roadmap</vt:lpstr>
      <vt:lpstr>Roadmap</vt:lpstr>
      <vt:lpstr>Observation: Social Network Mechanism</vt:lpstr>
      <vt:lpstr>Observation: Social Contextual Factors</vt:lpstr>
      <vt:lpstr>Representation: From Information to Factors</vt:lpstr>
      <vt:lpstr>Representation: From Information to Factors</vt:lpstr>
      <vt:lpstr>Representation: From Information to Factors</vt:lpstr>
      <vt:lpstr>Algorithm: ContextMF Social Contextual Recommendation</vt:lpstr>
      <vt:lpstr>Algorithm: ContextMF Social Contextual Recommendation</vt:lpstr>
      <vt:lpstr>Algorithm: ContextMF Social Contextual Recommendation</vt:lpstr>
      <vt:lpstr>Results</vt:lpstr>
      <vt:lpstr>Roadmap</vt:lpstr>
      <vt:lpstr>Observation: Spatial Context</vt:lpstr>
      <vt:lpstr>Observation: Temporal Context</vt:lpstr>
      <vt:lpstr>Representation: Tensor Sequence</vt:lpstr>
      <vt:lpstr>Challenges: Sparsity and Complexity</vt:lpstr>
      <vt:lpstr>Algorithm: FEMA Flexible Evolutionary Multi-faceted Analysis</vt:lpstr>
      <vt:lpstr>Tensor Perturbation Theory</vt:lpstr>
      <vt:lpstr>Algorithm: FEMA</vt:lpstr>
      <vt:lpstr>Results: FEMA &gt; EMA &gt; EA</vt:lpstr>
      <vt:lpstr>Results: Efficiency</vt:lpstr>
      <vt:lpstr>Roadmap</vt:lpstr>
      <vt:lpstr>Observation: Multiple Domains</vt:lpstr>
      <vt:lpstr>Representation: Start-Structured Graph</vt:lpstr>
      <vt:lpstr>Representation: Social Bridge</vt:lpstr>
      <vt:lpstr>Algorithm: Hybrid Random Walk</vt:lpstr>
      <vt:lpstr>Results</vt:lpstr>
      <vt:lpstr>Results: Insight</vt:lpstr>
      <vt:lpstr>Roadmap</vt:lpstr>
      <vt:lpstr>Observation: Multiple Platforms</vt:lpstr>
      <vt:lpstr>Observation: Cross-Platform</vt:lpstr>
      <vt:lpstr>Observation: Partially Overlapped Crowds </vt:lpstr>
      <vt:lpstr>Representation: When NO Transfer</vt:lpstr>
      <vt:lpstr>Algorithm: XPTrans</vt:lpstr>
      <vt:lpstr>Algorithm: XPTrans</vt:lpstr>
      <vt:lpstr>Results: Leveraging Auxiliary Platform Data</vt:lpstr>
      <vt:lpstr>Results: Leveraging Different Latent Spaces</vt:lpstr>
      <vt:lpstr>Results: Where Amazing Happens</vt:lpstr>
      <vt:lpstr>Results: Different Sizes of Latent Spaces </vt:lpstr>
      <vt:lpstr>Data-Driven Behavioral Analytics </vt:lpstr>
      <vt:lpstr>References</vt:lpstr>
      <vt:lpstr>Thank you!</vt:lpstr>
      <vt:lpstr>Results (FEMA)</vt:lpstr>
      <vt:lpstr>Results (FEMA)</vt:lpstr>
      <vt:lpstr>Results (FEMA)</vt:lpstr>
      <vt:lpstr>Results (XPTrans)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modeling in social networks from micro to macro</dc:title>
  <dc:creator>Microsoft Office User</dc:creator>
  <cp:lastModifiedBy>MengJiang</cp:lastModifiedBy>
  <cp:revision>1670</cp:revision>
  <cp:lastPrinted>2016-02-05T14:08:37Z</cp:lastPrinted>
  <dcterms:created xsi:type="dcterms:W3CDTF">2015-10-19T18:32:36Z</dcterms:created>
  <dcterms:modified xsi:type="dcterms:W3CDTF">2016-06-04T14:22:41Z</dcterms:modified>
</cp:coreProperties>
</file>